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30" r:id="rId5"/>
  </p:sldMasterIdLst>
  <p:notesMasterIdLst>
    <p:notesMasterId r:id="rId32"/>
  </p:notesMasterIdLst>
  <p:handoutMasterIdLst>
    <p:handoutMasterId r:id="rId33"/>
  </p:handoutMasterIdLst>
  <p:sldIdLst>
    <p:sldId id="334" r:id="rId6"/>
    <p:sldId id="335" r:id="rId7"/>
    <p:sldId id="339" r:id="rId8"/>
    <p:sldId id="370" r:id="rId9"/>
    <p:sldId id="372" r:id="rId10"/>
    <p:sldId id="353" r:id="rId11"/>
    <p:sldId id="354" r:id="rId12"/>
    <p:sldId id="358" r:id="rId13"/>
    <p:sldId id="259" r:id="rId14"/>
    <p:sldId id="260" r:id="rId15"/>
    <p:sldId id="261" r:id="rId16"/>
    <p:sldId id="262" r:id="rId17"/>
    <p:sldId id="263" r:id="rId18"/>
    <p:sldId id="357" r:id="rId19"/>
    <p:sldId id="362" r:id="rId20"/>
    <p:sldId id="324" r:id="rId21"/>
    <p:sldId id="364" r:id="rId22"/>
    <p:sldId id="294" r:id="rId23"/>
    <p:sldId id="325" r:id="rId24"/>
    <p:sldId id="330" r:id="rId25"/>
    <p:sldId id="369" r:id="rId26"/>
    <p:sldId id="345" r:id="rId27"/>
    <p:sldId id="350" r:id="rId28"/>
    <p:sldId id="351" r:id="rId29"/>
    <p:sldId id="352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40F7EA-0976-6644-A852-B1252DD86120}">
          <p14:sldIdLst>
            <p14:sldId id="334"/>
            <p14:sldId id="335"/>
            <p14:sldId id="339"/>
            <p14:sldId id="370"/>
            <p14:sldId id="372"/>
            <p14:sldId id="353"/>
            <p14:sldId id="354"/>
            <p14:sldId id="358"/>
            <p14:sldId id="259"/>
            <p14:sldId id="260"/>
            <p14:sldId id="261"/>
            <p14:sldId id="262"/>
            <p14:sldId id="263"/>
            <p14:sldId id="357"/>
            <p14:sldId id="362"/>
            <p14:sldId id="324"/>
            <p14:sldId id="364"/>
            <p14:sldId id="294"/>
            <p14:sldId id="325"/>
            <p14:sldId id="330"/>
            <p14:sldId id="369"/>
            <p14:sldId id="345"/>
            <p14:sldId id="350"/>
            <p14:sldId id="351"/>
            <p14:sldId id="352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FE4C09-1392-B742-BFE4-4F7121090007}" name="Nina Plaksin" initials="NP" userId="S::nina.plaksin@wearelucidgroup.com::29a7f7c0-b96f-4ce0-a2c8-5de22f8e048f" providerId="AD"/>
  <p188:author id="{4365821D-4F76-AC7A-11B8-D7B32C47520D}" name="Patrick Fennessy" initials="PF" userId="S::patrick.fennessy@wearelucidgroup.com::ecc2f645-bc9b-490f-890e-0a487e35e14e" providerId="AD"/>
  <p188:author id="{AA09135C-DF52-A955-D372-F3D31A0FC843}" name="Angela Mimm" initials="AM" userId="S::angela.mimm@wearelucidgroup.com::d302994e-7578-43df-9012-6bb1b31300a3" providerId="AD"/>
  <p188:author id="{A23F7B6A-B0E0-9B01-4411-C1553C04CFC6}" name="Leah Corry (DiD)" initials="LC(" userId="S::leah.corry@wearelucidgroup.com::73c237b2-f178-4505-a512-55f642ed2064" providerId="AD"/>
  <p188:author id="{9C7AC46C-2457-D89E-0828-A3317CB93260}" name="Lauren West" initials="LW" userId="S::lauren.west@wearelucidgroup.com::97bb7408-2f2b-4356-a851-80b4852c536e" providerId="AD"/>
  <p188:author id="{68B18B98-E7EE-AE87-3D53-141F8861375A}" name="Maria Williams" initials="MW" userId="S::maria.williams@wearelucidgroup.com::23b0010a-cfb2-454c-a3b7-070c73c63423" providerId="AD"/>
  <p188:author id="{6A105EA3-ED77-EE29-1A66-E4C5A2845707}" name="Lauren Zimmerman" initials="LZ" userId="S::lauren.zimmerman@wearelucidgroup.com::c4154c14-ec0f-42b8-96ac-00bf0ab47a2e" providerId="AD"/>
  <p188:author id="{B5F860C5-7B40-B550-2D28-E993E5F87DFD}" name="Camille Johnson" initials="CJ" userId="S::camille.johnson@wearelucidgroup.com::af28b135-43a9-4883-8055-267c3a459c7d" providerId="AD"/>
  <p188:author id="{F79ACCD2-DB26-D3F1-07B6-D4BD07CB8299}" name="Botticella, Marc" initials="BM" userId="S::Marc.Botticella@bauschcloud.com::1ee9e7dc-2548-4c2c-8291-7c0cd16831bd" providerId="AD"/>
  <p188:author id="{5BF41DD5-869C-D55C-6D4C-B6C48FE6E99D}" name="maria williams" initials="mw" userId="810b8d6e54e986b5" providerId="Windows Live"/>
  <p188:author id="{F14469E8-0BD0-CB17-EE69-5143C1B5B5D9}" name="Jenna Walker" initials="JW" userId="S::jenna.walker@wearelucidgroup.com::e9b77565-6ef8-4afc-a461-765fdc50a3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DB6964"/>
    <a:srgbClr val="FD888F"/>
    <a:srgbClr val="C76766"/>
    <a:srgbClr val="503E5E"/>
    <a:srgbClr val="514054"/>
    <a:srgbClr val="7A4F5D"/>
    <a:srgbClr val="4C4D60"/>
    <a:srgbClr val="13A2AF"/>
    <a:srgbClr val="447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F31025-9A40-3A4C-AD48-DA09EB1C224E}" v="1" dt="2022-11-21T18:58:11.3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42"/>
    <p:restoredTop sz="94694"/>
  </p:normalViewPr>
  <p:slideViewPr>
    <p:cSldViewPr snapToGrid="0">
      <p:cViewPr varScale="1">
        <p:scale>
          <a:sx n="113" d="100"/>
          <a:sy n="113" d="100"/>
        </p:scale>
        <p:origin x="1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364F7B-CAA8-59FE-4522-7B9AB437DA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611C1-7A2C-B35B-E162-624D491C63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B8DD6-50E6-0543-8C43-B0CEAA592CA5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9108F-EE59-FA22-A67E-B3470A2522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AA215-8C0E-6B7A-D166-C639AF1022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CC14B-BD91-5643-B442-43FFEFD51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33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147DA7-C833-B6BB-291A-9EF17E64E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38E78-7B47-854B-9C14-70047BBE3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Speak to slide.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Revive™ </a:t>
            </a:r>
            <a:r>
              <a:rPr lang="en-US" err="1"/>
              <a:t>toric</a:t>
            </a:r>
            <a:r>
              <a:rPr lang="en-US"/>
              <a:t> </a:t>
            </a:r>
            <a:r>
              <a:rPr lang="en-US" b="0"/>
              <a:t>is a c</a:t>
            </a:r>
            <a:r>
              <a:rPr lang="en-US"/>
              <a:t>ustomizable </a:t>
            </a:r>
            <a:r>
              <a:rPr lang="en-US" err="1"/>
              <a:t>toric</a:t>
            </a:r>
            <a:r>
              <a:rPr lang="en-US"/>
              <a:t> lens with Cylinder power up to -10.00D in 0.25D steps and adjustable 180° axis in 1-degree increments.</a:t>
            </a:r>
          </a:p>
          <a:p>
            <a:endParaRPr lang="en-US" b="0"/>
          </a:p>
          <a:p>
            <a:r>
              <a:rPr lang="en-US" b="0"/>
              <a:t>Beneficial for:</a:t>
            </a:r>
            <a:endParaRPr lang="en-US" b="0">
              <a:cs typeface="Calibri"/>
            </a:endParaRPr>
          </a:p>
          <a:p>
            <a:r>
              <a:rPr lang="en-US" b="0"/>
              <a:t>- High</a:t>
            </a:r>
            <a:r>
              <a:rPr lang="en-US"/>
              <a:t> </a:t>
            </a:r>
            <a:r>
              <a:rPr lang="en-US" b="0"/>
              <a:t> Astigmats</a:t>
            </a:r>
            <a:r>
              <a:rPr lang="en-US"/>
              <a:t> </a:t>
            </a:r>
            <a:endParaRPr lang="en-US" b="0">
              <a:cs typeface="Calibri"/>
            </a:endParaRPr>
          </a:p>
          <a:p>
            <a:pPr marL="285750" indent="-285750">
              <a:buFontTx/>
              <a:buChar char="-"/>
            </a:pPr>
            <a:endParaRPr lang="en-US" b="0"/>
          </a:p>
          <a:p>
            <a:r>
              <a:rPr lang="en-US" b="0"/>
              <a:t>Comes in expansive custom parameters:</a:t>
            </a:r>
            <a:endParaRPr lang="en-US" b="0">
              <a:cs typeface="Calibri"/>
            </a:endParaRPr>
          </a:p>
          <a:p>
            <a:r>
              <a:rPr lang="en-US" b="0" err="1"/>
              <a:t>Toric</a:t>
            </a:r>
            <a:r>
              <a:rPr lang="en-US" b="0"/>
              <a:t> cylinder powers: -0.50D to -10.00D in 0.25D steps</a:t>
            </a:r>
            <a:endParaRPr lang="en-US" b="0">
              <a:cs typeface="Calibri"/>
            </a:endParaRPr>
          </a:p>
          <a:p>
            <a:r>
              <a:rPr lang="en-US" b="0"/>
              <a:t>Axis in 1-degree increments</a:t>
            </a:r>
            <a:endParaRPr lang="en-US" b="0">
              <a:cs typeface="Calibri"/>
            </a:endParaRPr>
          </a:p>
          <a:p>
            <a:r>
              <a:rPr lang="en-US" b="0"/>
              <a:t>Base Curve: 6.5 mm to 9.7 mm</a:t>
            </a:r>
            <a:endParaRPr lang="en-US" b="0">
              <a:cs typeface="Calibri"/>
            </a:endParaRPr>
          </a:p>
          <a:p>
            <a:r>
              <a:rPr lang="en-US" b="0"/>
              <a:t>Diameter: 10.0 mm to 16.0 mm</a:t>
            </a:r>
            <a:endParaRPr lang="en-US" b="0">
              <a:cs typeface="Calibri"/>
            </a:endParaRPr>
          </a:p>
          <a:p>
            <a:endParaRPr lang="en-US" b="0"/>
          </a:p>
          <a:p>
            <a:r>
              <a:rPr lang="en-US" b="0"/>
              <a:t>Offers Dual Elliptical Stabilization™ (DES)</a:t>
            </a:r>
            <a:endParaRPr lang="en-US" b="0">
              <a:cs typeface="Calibri"/>
            </a:endParaRPr>
          </a:p>
          <a:p>
            <a:r>
              <a:rPr lang="en-US" b="0"/>
              <a:t>A unique technology to Bausch + Lomb that provides for a thin ballast intended to assist with lens orientation and rotational stability</a:t>
            </a:r>
            <a:endParaRPr lang="en-US" b="0">
              <a:cs typeface="Calibri"/>
            </a:endParaRPr>
          </a:p>
          <a:p>
            <a:endParaRPr lang="en-US" b="0"/>
          </a:p>
          <a:p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50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>
                <a:latin typeface="+mn-lt"/>
              </a:rPr>
              <a:t>Revive™ multifocal is a c</a:t>
            </a:r>
            <a:r>
              <a:rPr lang="en-US">
                <a:latin typeface="+mn-lt"/>
              </a:rPr>
              <a:t>ustom soft multifocal lens with Adaptive Tri-Zone Technology. </a:t>
            </a:r>
            <a:endParaRPr lang="en-US" b="0">
              <a:latin typeface="+mn-lt"/>
            </a:endParaRPr>
          </a:p>
          <a:p>
            <a:endParaRPr lang="en-US" b="0">
              <a:latin typeface="+mn-lt"/>
            </a:endParaRPr>
          </a:p>
          <a:p>
            <a:r>
              <a:rPr lang="en-US" b="0">
                <a:latin typeface="+mn-lt"/>
              </a:rPr>
              <a:t>Beneficial for:</a:t>
            </a:r>
          </a:p>
          <a:p>
            <a:r>
              <a:rPr lang="en-US" b="0">
                <a:latin typeface="+mn-lt"/>
              </a:rPr>
              <a:t>- Challenging presbyopes with flat or steep corneas, or small or large pupils </a:t>
            </a:r>
          </a:p>
          <a:p>
            <a:pPr marL="285750" indent="-285750">
              <a:buFontTx/>
              <a:buChar char="-"/>
            </a:pPr>
            <a:endParaRPr lang="en-US" b="0">
              <a:latin typeface="+mn-lt"/>
            </a:endParaRPr>
          </a:p>
          <a:p>
            <a:r>
              <a:rPr lang="en-US" b="0">
                <a:latin typeface="+mn-lt"/>
              </a:rPr>
              <a:t>Comes in standard and custom parameters</a:t>
            </a:r>
          </a:p>
          <a:p>
            <a:r>
              <a:rPr lang="en-US" b="0">
                <a:latin typeface="+mn-lt"/>
              </a:rPr>
              <a:t>Multifocal ADD power: +0.50D to +3.00D in 0.25D steps</a:t>
            </a:r>
          </a:p>
          <a:p>
            <a:r>
              <a:rPr lang="en-US" b="0">
                <a:latin typeface="+mn-lt"/>
              </a:rPr>
              <a:t>Multifocal customizable near zone: 1.8 to 3.0 mm</a:t>
            </a:r>
          </a:p>
          <a:p>
            <a:endParaRPr lang="en-US" b="0">
              <a:latin typeface="+mn-lt"/>
            </a:endParaRPr>
          </a:p>
          <a:p>
            <a:r>
              <a:rPr lang="en-US" b="0">
                <a:latin typeface="+mn-lt"/>
              </a:rPr>
              <a:t>Offers Adaptive Tri-Zone Technology multifocal design</a:t>
            </a:r>
          </a:p>
          <a:p>
            <a:pPr lvl="0"/>
            <a:r>
              <a:rPr lang="en-US" b="0">
                <a:latin typeface="+mn-lt"/>
              </a:rPr>
              <a:t>Customizable near ADD technology for multifocal alignment </a:t>
            </a:r>
          </a:p>
          <a:p>
            <a:pPr marL="285750" indent="-285750">
              <a:buFontTx/>
              <a:buChar char="-"/>
            </a:pPr>
            <a:endParaRPr lang="en-US" b="1">
              <a:latin typeface="+mn-lt"/>
            </a:endParaRPr>
          </a:p>
          <a:p>
            <a:endParaRPr lang="en-US" b="1">
              <a:latin typeface="+mn-lt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66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Revive™ </a:t>
            </a:r>
            <a:r>
              <a:rPr lang="en-US"/>
              <a:t>multifocal </a:t>
            </a:r>
            <a:r>
              <a:rPr lang="en-US" err="1"/>
              <a:t>toric</a:t>
            </a:r>
            <a:r>
              <a:rPr lang="en-US" b="0"/>
              <a:t> is an a</a:t>
            </a:r>
            <a:r>
              <a:rPr lang="en-US"/>
              <a:t>ll-inclusive custom soft </a:t>
            </a:r>
            <a:r>
              <a:rPr lang="en-US" err="1"/>
              <a:t>toric</a:t>
            </a:r>
            <a:r>
              <a:rPr lang="en-US"/>
              <a:t> multifocal.</a:t>
            </a:r>
          </a:p>
          <a:p>
            <a:endParaRPr lang="en-US" b="0"/>
          </a:p>
          <a:p>
            <a:r>
              <a:rPr lang="en-US" b="0"/>
              <a:t>Beneficial for:</a:t>
            </a:r>
            <a:endParaRPr lang="en-US" b="0">
              <a:cs typeface="Calibri"/>
            </a:endParaRPr>
          </a:p>
          <a:p>
            <a:r>
              <a:rPr lang="en-US" b="0"/>
              <a:t>- </a:t>
            </a:r>
            <a:r>
              <a:rPr lang="en-US" b="0" err="1"/>
              <a:t>Presbyopic</a:t>
            </a:r>
            <a:r>
              <a:rPr lang="en-US" b="0"/>
              <a:t> astigmats</a:t>
            </a:r>
            <a:r>
              <a:rPr lang="en-US"/>
              <a:t> </a:t>
            </a:r>
          </a:p>
          <a:p>
            <a:pPr marL="285750" indent="-285750">
              <a:buChar char="-"/>
            </a:pPr>
            <a:endParaRPr lang="en-US">
              <a:cs typeface="Calibri" panose="020F0502020204030204"/>
            </a:endParaRPr>
          </a:p>
          <a:p>
            <a:r>
              <a:rPr lang="en-US" b="0"/>
              <a:t>Comes in expanded custom parameters:</a:t>
            </a:r>
            <a:endParaRPr lang="en-US" b="0">
              <a:cs typeface="Calibri"/>
            </a:endParaRPr>
          </a:p>
          <a:p>
            <a:endParaRPr lang="en-US" b="0"/>
          </a:p>
          <a:p>
            <a:r>
              <a:rPr lang="en-US" b="0"/>
              <a:t>Toric cylinders powers: -0.50D to -10.00D in 0.25D steps in 1-degree increments</a:t>
            </a:r>
            <a:endParaRPr lang="en-US" b="0">
              <a:cs typeface="Calibri"/>
            </a:endParaRPr>
          </a:p>
          <a:p>
            <a:r>
              <a:rPr lang="en-US" b="0"/>
              <a:t>Multifocal ADD power: +0.50D to +3.00D in 0.25D steps</a:t>
            </a:r>
            <a:endParaRPr lang="en-US" b="0">
              <a:cs typeface="Calibri"/>
            </a:endParaRPr>
          </a:p>
          <a:p>
            <a:r>
              <a:rPr lang="en-US" b="0"/>
              <a:t>Multifocal customizable near zone: 1.8 to 3.0 mm</a:t>
            </a:r>
            <a:endParaRPr lang="en-US" b="0">
              <a:cs typeface="Calibri"/>
            </a:endParaRPr>
          </a:p>
          <a:p>
            <a:r>
              <a:rPr lang="en-US" b="0"/>
              <a:t>Axis in 1-degree increments</a:t>
            </a:r>
            <a:endParaRPr lang="en-US" b="0">
              <a:cs typeface="Calibri"/>
            </a:endParaRPr>
          </a:p>
          <a:p>
            <a:endParaRPr lang="en-US" b="1"/>
          </a:p>
          <a:p>
            <a:r>
              <a:rPr lang="en-US" b="0"/>
              <a:t>Offers Adaptive Tri-Zone Technology</a:t>
            </a:r>
            <a:endParaRPr lang="en-US" b="0">
              <a:cs typeface="Calibri"/>
            </a:endParaRPr>
          </a:p>
          <a:p>
            <a:r>
              <a:rPr lang="en-US"/>
              <a:t>Customizable near ADD zone for multifocal alignment </a:t>
            </a:r>
            <a:r>
              <a:rPr lang="en-US">
                <a:latin typeface="Helvetica"/>
                <a:cs typeface="Helvetica"/>
              </a:rPr>
              <a:t> </a:t>
            </a:r>
            <a:r>
              <a:rPr lang="en-US" baseline="30000">
                <a:solidFill>
                  <a:srgbClr val="FF0000"/>
                </a:solidFill>
                <a:latin typeface="Helvetica"/>
                <a:cs typeface="Helvetica"/>
              </a:rPr>
              <a:t>[REF-REV-0002-PACKAGE INSERT Package Insert/pg2/description/multifocal </a:t>
            </a:r>
            <a:r>
              <a:rPr lang="en-US" baseline="30000" err="1">
                <a:solidFill>
                  <a:srgbClr val="FF0000"/>
                </a:solidFill>
                <a:latin typeface="Helvetica"/>
                <a:cs typeface="Helvetica"/>
              </a:rPr>
              <a:t>toric</a:t>
            </a:r>
            <a:r>
              <a:rPr lang="en-US" baseline="30000">
                <a:solidFill>
                  <a:srgbClr val="FF0000"/>
                </a:solidFill>
                <a:latin typeface="Helvetica"/>
                <a:cs typeface="Helvetica"/>
              </a:rPr>
              <a:t>]</a:t>
            </a:r>
            <a:endParaRPr lang="en-US">
              <a:latin typeface="Helvetica"/>
              <a:cs typeface="Helvetica"/>
            </a:endParaRPr>
          </a:p>
          <a:p>
            <a:endParaRPr lang="en-US" b="1"/>
          </a:p>
          <a:p>
            <a:r>
              <a:rPr lang="en-US" b="0"/>
              <a:t>Dual Elliptical Stabilization™ for a thin ballast</a:t>
            </a:r>
            <a:r>
              <a:rPr lang="en-US"/>
              <a:t> </a:t>
            </a:r>
            <a:endParaRPr lang="en-US" b="0">
              <a:cs typeface="Calibri"/>
            </a:endParaRPr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endParaRPr lang="en-US" b="0"/>
          </a:p>
          <a:p>
            <a:pPr marL="285750" indent="-285750">
              <a:buFontTx/>
              <a:buChar char="-"/>
            </a:pPr>
            <a:endParaRPr lang="en-US" b="1"/>
          </a:p>
          <a:p>
            <a:pPr marL="285750" indent="-2857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59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3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8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u="none" dirty="0"/>
              <a:t>Revive™ </a:t>
            </a:r>
            <a:r>
              <a:rPr lang="en-US" u="none" dirty="0" err="1"/>
              <a:t>toric</a:t>
            </a:r>
            <a:r>
              <a:rPr lang="en-US" u="none" dirty="0"/>
              <a:t> and multifocal </a:t>
            </a:r>
            <a:r>
              <a:rPr lang="en-US" u="none" dirty="0" err="1"/>
              <a:t>toric</a:t>
            </a:r>
            <a:r>
              <a:rPr lang="en-US" u="none" dirty="0"/>
              <a:t> custom soft contact lenses feature Dual Elliptical Stabilization™ (DES), </a:t>
            </a:r>
            <a:r>
              <a:rPr lang="en-US" sz="11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unique technology to Bausch + Lomb that provides for a thin ballast intended to assist with lens orientation and rotational stability. </a:t>
            </a:r>
            <a:r>
              <a:rPr lang="en-US" u="none" dirty="0"/>
              <a:t>[</a:t>
            </a:r>
            <a:r>
              <a:rPr lang="en-US" u="none" dirty="0">
                <a:solidFill>
                  <a:srgbClr val="232323"/>
                </a:solidFill>
                <a:effectLst/>
                <a:latin typeface="+mn-lt"/>
              </a:rPr>
              <a:t>REF-REV-0001-DSG-237 (A) Revive - Soft Contact Lens]/anchor: </a:t>
            </a:r>
            <a:r>
              <a:rPr lang="en-US" u="none" dirty="0">
                <a:solidFill>
                  <a:srgbClr val="232323"/>
                </a:solidFill>
                <a:effectLst/>
                <a:latin typeface="Helvetica"/>
                <a:cs typeface="Helvetica"/>
              </a:rPr>
              <a:t>Dual Elliptical Stabilization Functionality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differs from traditional double slab-off designs where the ballast is created using material that remains after “slabbing off.” </a:t>
            </a:r>
            <a:r>
              <a:rPr lang="en-US" sz="1100" u="non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[REF-REV-0001-DSG-237 (A) Revive - Soft Contact Lens[9]/design-information/pg1]; [</a:t>
            </a:r>
            <a:r>
              <a:rPr lang="en-US" baseline="30000" dirty="0"/>
              <a:t>REF-DSG-237</a:t>
            </a:r>
            <a:r>
              <a:rPr lang="en-US" sz="1100" u="non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(A) Revive - Soft Contact Lens[9]/Toric-front-surface-description/pg6]</a:t>
            </a:r>
            <a:endParaRPr lang="en-US" sz="11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100" u="none"/>
          </a:p>
          <a:p>
            <a:r>
              <a:rPr lang="en-US" sz="1100" u="none" dirty="0"/>
              <a:t>For your astigmatic presbyopes, this means </a:t>
            </a:r>
            <a:r>
              <a:rPr lang="en-US" u="none" dirty="0"/>
              <a:t>an innovative</a:t>
            </a:r>
            <a:r>
              <a:rPr lang="en-US" sz="1100" u="none" dirty="0"/>
              <a:t> </a:t>
            </a:r>
            <a:r>
              <a:rPr lang="en-US" u="none" dirty="0"/>
              <a:t>lens </a:t>
            </a:r>
            <a:r>
              <a:rPr lang="en-US" sz="1100" u="none" dirty="0"/>
              <a:t>designed to fit their unique parameters.</a:t>
            </a:r>
            <a:endParaRPr lang="en-US" sz="1100" u="none" dirty="0">
              <a:cs typeface="Calibri"/>
            </a:endParaRPr>
          </a:p>
          <a:p>
            <a:endParaRPr lang="en-US" sz="1100" u="none" baseline="30000">
              <a:cs typeface="Calibri" panose="020F0502020204030204"/>
            </a:endParaRPr>
          </a:p>
          <a:p>
            <a:endParaRPr lang="en-US" u="none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2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Adaptive Tri-Zone Technology allows for the near-ADD-zone size to be reduced to fit patients’ parameters and provide multifocal alignment. [</a:t>
            </a:r>
            <a:r>
              <a:rPr lang="en-US"/>
              <a:t>REF-REV-0001-DSG-237 (A) Revive - Soft Contact Lens/PDF </a:t>
            </a:r>
            <a:r>
              <a:rPr lang="en-US" err="1"/>
              <a:t>pg</a:t>
            </a:r>
            <a:r>
              <a:rPr lang="en-US"/>
              <a:t> 8/Diopter Profile File]</a:t>
            </a:r>
          </a:p>
          <a:p>
            <a:endParaRPr lang="en-US">
              <a:cs typeface="Calibri"/>
            </a:endParaRPr>
          </a:p>
          <a:p>
            <a:r>
              <a:rPr lang="en-US"/>
              <a:t>For your challenging presbyopes, this means an advanced lens option that accommodates their unique eye shape and size.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it comes to implementing Revive™ into your practice, your patient and practice benefits go hand in hand.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01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/>
              <a:t>No matter where you’re at in your fitting journey, Revive™ can be integrated into your fitting practice.</a:t>
            </a: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u="none"/>
              <a:t>Consultant order support available as needed</a:t>
            </a:r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u="none"/>
          </a:p>
          <a:p>
            <a:pPr marL="285750" indent="-285750">
              <a:buFont typeface="Arial,Sans-Serif"/>
              <a:buChar char="•"/>
            </a:pPr>
            <a:r>
              <a:rPr lang="en-US" u="none"/>
              <a:t>No additional equipment or fitting set required </a:t>
            </a:r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u="none"/>
          </a:p>
          <a:p>
            <a:pPr marL="285750" indent="-285750">
              <a:buFont typeface="Arial"/>
              <a:buChar char="•"/>
            </a:pPr>
            <a:r>
              <a:rPr lang="en-US" u="none"/>
              <a:t>Straightforward empirical fitting process MTB.0060.USA.22 [Revive Multifocal Fitting Guide/</a:t>
            </a:r>
            <a:r>
              <a:rPr lang="en-US" u="none" err="1"/>
              <a:t>pg</a:t>
            </a:r>
            <a:r>
              <a:rPr lang="en-US" u="none"/>
              <a:t> 1/Steps 1-4]</a:t>
            </a:r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u="none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u="none"/>
              <a:t>Ability to fit to a population of beyond-standard or high-prescription patients [REF-REV-0002/PDF </a:t>
            </a:r>
            <a:r>
              <a:rPr lang="en-US" u="none" err="1"/>
              <a:t>pg</a:t>
            </a:r>
            <a:r>
              <a:rPr lang="en-US" u="none"/>
              <a:t> 1/Indications]</a:t>
            </a:r>
            <a:endParaRPr lang="en-US" u="none"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US" u="none">
              <a:cs typeface="Calibri" panose="020F0502020204030204"/>
            </a:endParaRPr>
          </a:p>
          <a:p>
            <a:endParaRPr lang="en-US" u="none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0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Fitting Revive™ can allow you to distinguish your practice in custom lens care.</a:t>
            </a:r>
          </a:p>
          <a:p>
            <a:pPr>
              <a:spcAft>
                <a:spcPts val="1200"/>
              </a:spcAft>
            </a:pPr>
            <a:endParaRPr lang="en-US">
              <a:cs typeface="Calibri" panose="020F0502020204030204"/>
            </a:endParaRPr>
          </a:p>
          <a:p>
            <a:pPr>
              <a:spcAft>
                <a:spcPts val="1200"/>
              </a:spcAft>
              <a:buFont typeface="Arial"/>
            </a:pPr>
            <a:r>
              <a:rPr lang="en-US"/>
              <a:t>- Create a name for yourself as a practitioner who is aware of the lens options best suited to your patients</a:t>
            </a:r>
            <a:endParaRPr lang="en-US">
              <a:cs typeface="Calibri" panose="020F0502020204030204"/>
            </a:endParaRPr>
          </a:p>
          <a:p>
            <a:pPr>
              <a:spcAft>
                <a:spcPts val="1200"/>
              </a:spcAft>
              <a:buFont typeface="Arial"/>
            </a:pPr>
            <a:endParaRPr lang="en-US"/>
          </a:p>
          <a:p>
            <a:pPr>
              <a:spcAft>
                <a:spcPts val="1200"/>
              </a:spcAft>
              <a:buFont typeface="Arial"/>
            </a:pPr>
            <a:r>
              <a:rPr lang="en-US"/>
              <a:t>- Become a practice of choice for patients who value a service that meets and understands their needs</a:t>
            </a:r>
            <a:endParaRPr lang="en-US">
              <a:cs typeface="Calibri" panose="020F0502020204030204"/>
            </a:endParaRPr>
          </a:p>
          <a:p>
            <a:pPr>
              <a:spcAft>
                <a:spcPts val="1200"/>
              </a:spcAft>
            </a:pPr>
            <a:endParaRPr lang="en-US"/>
          </a:p>
          <a:p>
            <a:pPr>
              <a:spcAft>
                <a:spcPts val="1200"/>
              </a:spcAft>
            </a:pPr>
            <a:r>
              <a:rPr lang="en-US"/>
              <a:t>- Bring attention to a differentiated service offering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9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Bausch + Lomb continues to go above and beyond to offer innovative eye care, first by </a:t>
            </a:r>
            <a:r>
              <a:rPr lang="en-US" b="1"/>
              <a:t>identifying </a:t>
            </a:r>
            <a:r>
              <a:rPr lang="en-US"/>
              <a:t>a need among the patient population and </a:t>
            </a:r>
            <a:r>
              <a:rPr lang="en-US" b="1"/>
              <a:t>developing </a:t>
            </a:r>
            <a:r>
              <a:rPr lang="en-US"/>
              <a:t>a forward-thinking solution to address that need.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64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/>
              <a:t>Patients who wear custom soft contact lenses can become some of your most loyal patients.</a:t>
            </a:r>
          </a:p>
          <a:p>
            <a:endParaRPr lang="en-US" u="none">
              <a:cs typeface="Calibri" panose="020F0502020204030204"/>
            </a:endParaRPr>
          </a:p>
          <a:p>
            <a:r>
              <a:rPr lang="en-US" u="none"/>
              <a:t>- Offer patients a lens modality they may not have previously considered</a:t>
            </a: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r>
              <a:rPr lang="en-US" u="none"/>
              <a:t>- Patient satisfaction encourages them to come back for more</a:t>
            </a: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r>
              <a:rPr lang="en-US" u="none"/>
              <a:t>- Display a willingness to go the extra mile to address their unique situation</a:t>
            </a:r>
            <a:endParaRPr lang="en-US" u="none">
              <a:cs typeface="Calibri" panose="020F0502020204030204"/>
            </a:endParaRPr>
          </a:p>
          <a:p>
            <a:endParaRPr lang="en-US" u="none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1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Bausch + Lomb supports ECPs with: 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- An outstanding consultation team to answer questions Monday through Friday, 8:00 AM to 7:00 PM EST</a:t>
            </a:r>
          </a:p>
          <a:p>
            <a:pPr marL="0" indent="0">
              <a:buNone/>
            </a:pPr>
            <a:r>
              <a:rPr lang="en-US"/>
              <a:t>- NCLE-certified Specialty Market Managers</a:t>
            </a:r>
          </a:p>
          <a:p>
            <a:pPr marL="0" indent="0">
              <a:buNone/>
            </a:pPr>
            <a:r>
              <a:rPr lang="en-US"/>
              <a:t>- Ongoing educational videos and webinars</a:t>
            </a:r>
          </a:p>
          <a:p>
            <a:pPr marL="0" indent="0">
              <a:buNone/>
            </a:pPr>
            <a:r>
              <a:rPr lang="en-US"/>
              <a:t>- In-person or virtual training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67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92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29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91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66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68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0195" indent="-290195">
              <a:spcBef>
                <a:spcPts val="1000"/>
              </a:spcBef>
              <a:buFont typeface="Arial"/>
              <a:buChar char="•"/>
            </a:pPr>
            <a:r>
              <a:rPr lang="en-US"/>
              <a:t>Patients in your practice may have been told that they can’t wear contact lenses or that there are no contact lenses available to fit their vision needs.</a:t>
            </a:r>
          </a:p>
          <a:p>
            <a:pPr marL="290195" indent="-290195"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pPr marL="290195" indent="-290195">
              <a:spcBef>
                <a:spcPts val="1000"/>
              </a:spcBef>
              <a:buFont typeface="Arial"/>
              <a:buChar char="•"/>
            </a:pPr>
            <a:r>
              <a:rPr lang="en-US"/>
              <a:t>As an ECP, you may have been told by consultants that there is nothing else you can do to fit your high-prescription patients.</a:t>
            </a:r>
          </a:p>
          <a:p>
            <a:pPr marL="290195" indent="-290195"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pPr>
              <a:spcBef>
                <a:spcPts val="1000"/>
              </a:spcBef>
            </a:pPr>
            <a:r>
              <a:rPr lang="en-US" b="1"/>
              <a:t>A custom soft lens</a:t>
            </a:r>
            <a:r>
              <a:rPr lang="en-US"/>
              <a:t> could be that missing puzzle piece you are looking for.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u="none">
                <a:cs typeface="Calibri"/>
              </a:rPr>
              <a:t>In a 2015 first-year retention study conducted in the UK with 524 contact lens patients, approximately 26% of new contact lens wearers dropped out of wear within the first year. </a:t>
            </a:r>
            <a:r>
              <a:rPr lang="en-US" b="0" i="0">
                <a:solidFill>
                  <a:srgbClr val="242424"/>
                </a:solidFill>
                <a:effectLst/>
                <a:latin typeface="-apple-system"/>
              </a:rPr>
              <a:t>[REF-NPR-3164-REF 31 </a:t>
            </a:r>
            <a:r>
              <a:rPr lang="en-US" b="0" i="0" err="1">
                <a:solidFill>
                  <a:srgbClr val="242424"/>
                </a:solidFill>
                <a:effectLst/>
                <a:latin typeface="-apple-system"/>
              </a:rPr>
              <a:t>Sulley</a:t>
            </a:r>
            <a:r>
              <a:rPr lang="en-US" b="0" i="0">
                <a:solidFill>
                  <a:srgbClr val="242424"/>
                </a:solidFill>
                <a:effectLst/>
                <a:latin typeface="-apple-system"/>
              </a:rPr>
              <a:t> 2017 Factors in the success of new contact lens wearers/PDF pg. 7, “Discussion” section/para 2, lines 1-3]</a:t>
            </a:r>
            <a:endParaRPr lang="en-US" b="0" i="0" u="none">
              <a:solidFill>
                <a:srgbClr val="242424"/>
              </a:solidFill>
              <a:effectLst/>
              <a:latin typeface="-apple-system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u="none">
                <a:cs typeface="Calibri"/>
              </a:rPr>
              <a:t>For 71% of dropouts, no alternative lens or management strategy had been tried. </a:t>
            </a:r>
            <a:r>
              <a:rPr lang="en-US" b="0" i="0">
                <a:solidFill>
                  <a:srgbClr val="242424"/>
                </a:solidFill>
                <a:effectLst/>
                <a:latin typeface="-apple-system"/>
              </a:rPr>
              <a:t>[REF-NPR-3164-REF 31 </a:t>
            </a:r>
            <a:r>
              <a:rPr lang="en-US" b="0" i="0" err="1">
                <a:solidFill>
                  <a:srgbClr val="242424"/>
                </a:solidFill>
                <a:effectLst/>
                <a:latin typeface="-apple-system"/>
              </a:rPr>
              <a:t>Sulley</a:t>
            </a:r>
            <a:r>
              <a:rPr lang="en-US" b="0" i="0">
                <a:solidFill>
                  <a:srgbClr val="242424"/>
                </a:solidFill>
                <a:effectLst/>
                <a:latin typeface="-apple-system"/>
              </a:rPr>
              <a:t> 2017 Factors in the success of new contact lens wearers/PDF pg. 1, “Abstract” section/lines 11-13]</a:t>
            </a:r>
          </a:p>
          <a:p>
            <a:pPr marL="171450" indent="-17145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US" u="none" err="1">
                <a:cs typeface="Calibri"/>
              </a:rPr>
              <a:t>Rumpakis</a:t>
            </a:r>
            <a:r>
              <a:rPr lang="en-US" u="none">
                <a:cs typeface="Calibri"/>
              </a:rPr>
              <a:t> estimates that each contact lens dropout represents approximately $24,000 a year in lost revenue. </a:t>
            </a:r>
            <a:r>
              <a:rPr lang="en-US" sz="1800">
                <a:solidFill>
                  <a:srgbClr val="242424"/>
                </a:solidFill>
                <a:effectLst/>
                <a:latin typeface="-apple-system"/>
              </a:rPr>
              <a:t>[REF-MTB-0070-Rumpakis/pg1/final paragraph, lines 1-3]</a:t>
            </a:r>
            <a:endParaRPr lang="en-US" u="non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non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  <a:p>
            <a:endParaRPr lang="en-US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9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Experts believe if we could reduce the dropout rate by as little as 3.5% yearly between 2020 and 2040, we could double the number of contact lens wearers in our practices. </a:t>
            </a:r>
            <a:r>
              <a:rPr lang="en-US" sz="800"/>
              <a:t>[REF-NPR-3470 Dropping-the-dropout-rate/page2/para3]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09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600"/>
              </a:spcBef>
            </a:pPr>
            <a:r>
              <a:rPr lang="en-US" b="1" u="none"/>
              <a:t>When standard lens parameters or alternative lens modalities fall short, custom soft lenses may be able to fill in the gaps. </a:t>
            </a:r>
            <a:endParaRPr lang="en-US" u="none">
              <a:cs typeface="Calibri"/>
            </a:endParaRPr>
          </a:p>
          <a:p>
            <a:pPr marL="628650" lvl="1" indent="-171450">
              <a:spcBef>
                <a:spcPts val="1600"/>
              </a:spcBef>
              <a:buFont typeface="Arial"/>
              <a:buChar char="•"/>
            </a:pPr>
            <a:r>
              <a:rPr lang="en-US" u="none"/>
              <a:t>Manufactured in a wide range of adjustable base curves and parameters [REF-MTB-0203-REVIVE Package Insert/description]</a:t>
            </a:r>
            <a:endParaRPr lang="en-US" u="none">
              <a:cs typeface="Calibri"/>
            </a:endParaRPr>
          </a:p>
          <a:p>
            <a:pPr marL="628650" lvl="1" indent="-171450">
              <a:spcBef>
                <a:spcPts val="1600"/>
              </a:spcBef>
              <a:buFont typeface="Arial"/>
              <a:buChar char="•"/>
            </a:pPr>
            <a:r>
              <a:rPr lang="en-US" u="none"/>
              <a:t>Suitable for practitioners of all fitting levels</a:t>
            </a:r>
            <a:endParaRPr lang="en-US" u="none">
              <a:cs typeface="Calibri"/>
            </a:endParaRPr>
          </a:p>
          <a:p>
            <a:pPr marL="628650" lvl="1" indent="-171450">
              <a:spcBef>
                <a:spcPts val="1600"/>
              </a:spcBef>
              <a:buFont typeface="Arial"/>
              <a:buChar char="•"/>
            </a:pPr>
            <a:r>
              <a:rPr lang="en-US" u="none"/>
              <a:t>Delivers vision outcomes driven by precise, tailored treatment </a:t>
            </a:r>
            <a:endParaRPr lang="en-US" u="none">
              <a:cs typeface="Calibri"/>
            </a:endParaRPr>
          </a:p>
          <a:p>
            <a:pPr marL="628650" lvl="1" indent="-171450">
              <a:spcBef>
                <a:spcPts val="1600"/>
              </a:spcBef>
              <a:buFont typeface="Arial"/>
              <a:buChar char="•"/>
            </a:pPr>
            <a:r>
              <a:rPr lang="en-US" u="none"/>
              <a:t>Opens door for beyond standard or high-prescription patients [REF-REV-0002/PDF </a:t>
            </a:r>
            <a:r>
              <a:rPr lang="en-US" u="none" err="1"/>
              <a:t>pg</a:t>
            </a:r>
            <a:r>
              <a:rPr lang="en-US" u="none"/>
              <a:t> 1/indication]s</a:t>
            </a:r>
            <a:br>
              <a:rPr lang="en-US" u="none">
                <a:cs typeface="+mn-lt"/>
              </a:rPr>
            </a:br>
            <a:endParaRPr lang="en-US" u="none"/>
          </a:p>
          <a:p>
            <a:endParaRPr lang="en-US" u="none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72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Patients' eyes differ in shape and size. Custom soft lenses can remove guesswork in lens fitting as they:</a:t>
            </a:r>
          </a:p>
          <a:p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 Offer an expanded range of base curve and parameter availability [REF-REV-0002/PDF </a:t>
            </a:r>
            <a:r>
              <a:rPr lang="en-US" err="1"/>
              <a:t>pg</a:t>
            </a:r>
            <a:r>
              <a:rPr lang="en-US"/>
              <a:t> 1/Description]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 Eliminate the “one-size-fits-all” philosophy [REF-REV-0002/PDF </a:t>
            </a:r>
            <a:r>
              <a:rPr lang="en-US" err="1"/>
              <a:t>pg</a:t>
            </a:r>
            <a:r>
              <a:rPr lang="en-US"/>
              <a:t> 1/Indications]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/>
              <a:t> Are readily accessible to practitioners and their patients [REF-REV-0002/PDF </a:t>
            </a:r>
            <a:r>
              <a:rPr lang="en-US" err="1"/>
              <a:t>pg</a:t>
            </a:r>
            <a:r>
              <a:rPr lang="en-US"/>
              <a:t> 1/Indications]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17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Speak to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38E78-7B47-854B-9C14-70047BBE38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85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/>
              <a:t>Revive™ spherical is a c</a:t>
            </a:r>
            <a:r>
              <a:rPr lang="en-US" sz="1000"/>
              <a:t>ustomizable spherical single-vision lens available in </a:t>
            </a:r>
            <a:r>
              <a:rPr lang="en-US" sz="1000" b="1"/>
              <a:t>+/-30.00D </a:t>
            </a:r>
            <a:r>
              <a:rPr lang="en-US" sz="1000"/>
              <a:t>lens power.</a:t>
            </a:r>
          </a:p>
          <a:p>
            <a:endParaRPr lang="en-US" sz="1000" b="0"/>
          </a:p>
          <a:p>
            <a:r>
              <a:rPr lang="en-US" sz="1000" b="0"/>
              <a:t>Beneficial for:</a:t>
            </a:r>
          </a:p>
          <a:p>
            <a:pPr marL="285750" indent="-285750">
              <a:buFontTx/>
              <a:buChar char="-"/>
            </a:pPr>
            <a:r>
              <a:rPr lang="en-US" sz="1000" b="0"/>
              <a:t>High myopes</a:t>
            </a:r>
          </a:p>
          <a:p>
            <a:pPr marL="285750" indent="-285750">
              <a:buFontTx/>
              <a:buChar char="-"/>
            </a:pPr>
            <a:r>
              <a:rPr lang="en-US" sz="1000" b="0"/>
              <a:t>High hyperopes</a:t>
            </a:r>
          </a:p>
          <a:p>
            <a:pPr marL="285750" indent="-285750">
              <a:buFontTx/>
              <a:buChar char="-"/>
            </a:pPr>
            <a:r>
              <a:rPr lang="en-US" sz="1000" b="0"/>
              <a:t>Patients with small or large corneas</a:t>
            </a:r>
            <a:r>
              <a:rPr lang="en-US" sz="1000" b="0" baseline="3000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1000" b="0" baseline="3000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000" b="0" baseline="30000">
              <a:solidFill>
                <a:srgbClr val="FF0000"/>
              </a:solidFill>
            </a:endParaRPr>
          </a:p>
          <a:p>
            <a:r>
              <a:rPr lang="en-US" sz="1000" b="0"/>
              <a:t>Comes in standard or custom parameters:</a:t>
            </a:r>
          </a:p>
          <a:p>
            <a:r>
              <a:rPr lang="en-US" sz="1000" b="0"/>
              <a:t>Base Curve: 6.5 mm to 9.7 mm</a:t>
            </a:r>
          </a:p>
          <a:p>
            <a:r>
              <a:rPr lang="en-US" sz="1000" b="0"/>
              <a:t>Diameter: 10.0 mm to 16.0 mm</a:t>
            </a:r>
          </a:p>
          <a:p>
            <a:r>
              <a:rPr lang="en-US" sz="1000" b="0"/>
              <a:t>Exact spherical powers: +/-30.00D in 0.25D steps</a:t>
            </a:r>
          </a:p>
          <a:p>
            <a:endParaRPr lang="en-US" sz="1000" b="0"/>
          </a:p>
          <a:p>
            <a:r>
              <a:rPr lang="en-US" sz="1000" b="0"/>
              <a:t>Offers straightforward empirical fittings</a:t>
            </a:r>
          </a:p>
          <a:p>
            <a:r>
              <a:rPr lang="en-US" sz="1000" b="0"/>
              <a:t>- Simply measure the horizontal visible iris diameter (HVID), K reading, and refraction to determine the base curve and lens diameter </a:t>
            </a:r>
          </a:p>
          <a:p>
            <a:endParaRPr lang="en-US" sz="1000" b="0"/>
          </a:p>
          <a:p>
            <a:r>
              <a:rPr lang="en-US" sz="1000" b="0"/>
              <a:t>- No additional equipment is necessary to fit the lens </a:t>
            </a:r>
          </a:p>
          <a:p>
            <a:endParaRPr lang="en-US" sz="1000" b="0"/>
          </a:p>
          <a:p>
            <a:pPr marL="285750" indent="-285750">
              <a:buFontTx/>
              <a:buChar char="-"/>
            </a:pPr>
            <a:endParaRPr lang="en-US" sz="1000" baseline="3000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000" baseline="3000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000" baseline="3000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6ED8333-E39D-EE43-9277-D3F9998F6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blur&#10;&#10;Description automatically generated">
            <a:extLst>
              <a:ext uri="{FF2B5EF4-FFF2-40B4-BE49-F238E27FC236}">
                <a16:creationId xmlns:a16="http://schemas.microsoft.com/office/drawing/2014/main" id="{7DA65E87-12E1-340D-4624-5670B3CDF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AFF0E-C297-107A-49E2-D207E8C1192B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3129F-D781-164F-795E-23BB7D39BF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E4A326-1BD5-E9B0-2E57-84BBDE8D1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C5B39-5CBE-2AC5-3879-DD678F8AE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9EF2C-306B-E6A7-B615-87419869E9B4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A7AE9-EF5D-09F7-3573-A4DDC53EDC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10737"/>
            <a:ext cx="12192000" cy="74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195E82-8000-403F-D3D0-D862F9197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AAD061-DD97-0901-1FDE-B3BEF03FED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6130B1-4FC1-7596-EF41-F32DFDA584F8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CD9CFBB-CDD4-C855-F397-351C0C40CB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635" y="1769278"/>
            <a:ext cx="10302730" cy="2775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81156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60CDD5-155B-6BB2-6409-0D643B78F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340888"/>
            <a:ext cx="12191999" cy="2517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02736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GRAD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60CDD5-155B-6BB2-6409-0D643B78F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790099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D7E524-EDC3-45B1-036E-21AE28744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55539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430101D-3E55-E024-9290-28783DE2DD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6628"/>
            <a:ext cx="6096000" cy="61214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36E071-C61F-DA09-3661-E90E8251E780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C7196-CCFF-AB7F-E8EF-D6884D794F40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385B8F-AAF4-1CC6-7343-FEF3D863F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73550-6BC2-316A-1377-94120527DE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31A1FFC-6216-538F-1EE7-6659A42FFC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65" y="826175"/>
            <a:ext cx="5298917" cy="1163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spc="300">
                <a:solidFill>
                  <a:schemeClr val="accent1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625EF52-497B-77D2-4907-50EA37D306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003" y="2203450"/>
            <a:ext cx="5298917" cy="3309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2000" b="1" i="0">
                <a:solidFill>
                  <a:schemeClr val="tx2"/>
                </a:solidFill>
                <a:latin typeface="Overpass Light" pitchFamily="2" charset="77"/>
              </a:defRPr>
            </a:lvl1pPr>
            <a:lvl2pPr>
              <a:lnSpc>
                <a:spcPct val="100000"/>
              </a:lnSpc>
              <a:spcBef>
                <a:spcPts val="1600"/>
              </a:spcBef>
              <a:defRPr sz="1600" b="1" i="0">
                <a:solidFill>
                  <a:schemeClr val="tx2"/>
                </a:solidFill>
                <a:latin typeface="Overpass Light" pitchFamily="2" charset="77"/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 copy</a:t>
            </a:r>
          </a:p>
        </p:txBody>
      </p:sp>
    </p:spTree>
    <p:extLst>
      <p:ext uri="{BB962C8B-B14F-4D97-AF65-F5344CB8AC3E}">
        <p14:creationId xmlns:p14="http://schemas.microsoft.com/office/powerpoint/2010/main" val="381033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36E071-C61F-DA09-3661-E90E8251E780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C7196-CCFF-AB7F-E8EF-D6884D794F40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385B8F-AAF4-1CC6-7343-FEF3D863F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73550-6BC2-316A-1377-94120527DE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F742CE26-65E4-5A22-8FFF-0CAADADAE6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628"/>
            <a:ext cx="4133222" cy="61214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1872AB-FA6E-1786-2FFB-440DA3E2C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7245" y="826175"/>
            <a:ext cx="6060868" cy="1163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 spc="300">
                <a:solidFill>
                  <a:schemeClr val="accent1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57E791C-849B-299C-10A5-30C509F6AD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7383" y="2203450"/>
            <a:ext cx="6691312" cy="33099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2000" b="1" i="0">
                <a:solidFill>
                  <a:schemeClr val="tx2"/>
                </a:solidFill>
                <a:latin typeface="Overpass Light" pitchFamily="2" charset="77"/>
              </a:defRPr>
            </a:lvl1pPr>
            <a:lvl2pPr>
              <a:lnSpc>
                <a:spcPct val="100000"/>
              </a:lnSpc>
              <a:spcBef>
                <a:spcPts val="1600"/>
              </a:spcBef>
              <a:defRPr sz="1600" b="1" i="0">
                <a:solidFill>
                  <a:schemeClr val="tx2"/>
                </a:solidFill>
                <a:latin typeface="Overpass Light" pitchFamily="2" charset="77"/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 copy</a:t>
            </a:r>
          </a:p>
        </p:txBody>
      </p:sp>
    </p:spTree>
    <p:extLst>
      <p:ext uri="{BB962C8B-B14F-4D97-AF65-F5344CB8AC3E}">
        <p14:creationId xmlns:p14="http://schemas.microsoft.com/office/powerpoint/2010/main" val="1063091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A6A408-A247-ED0C-249A-1D0E41E4D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40170"/>
            <a:ext cx="12192000" cy="616210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A7A6B-02E3-D8D9-D807-648988D76B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5799" y="6125105"/>
            <a:ext cx="9207501" cy="1231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87574-8E7D-0D4D-1288-3A30E304B0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6A4249-9495-5D46-B9B6-D07F145FF7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CBE76-8CF0-F8FB-1D64-1CF4FA78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45900"/>
            <a:ext cx="8978899" cy="443198"/>
          </a:xfrm>
        </p:spPr>
        <p:txBody>
          <a:bodyPr/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893E3A-123C-8C42-D529-A442A5656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2779428"/>
            <a:ext cx="8978899" cy="142603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FE9226-7D78-84C4-D313-3EC3A55069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317515"/>
            <a:ext cx="8978899" cy="304699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accent2"/>
                </a:solidFill>
              </a:defRPr>
            </a:lvl1pPr>
            <a:lvl2pPr marL="457200" indent="0">
              <a:buNone/>
              <a:defRPr b="1">
                <a:solidFill>
                  <a:schemeClr val="accent2"/>
                </a:solidFill>
              </a:defRPr>
            </a:lvl2pPr>
            <a:lvl3pPr marL="685800" indent="0">
              <a:buNone/>
              <a:defRPr b="1">
                <a:solidFill>
                  <a:schemeClr val="accent2"/>
                </a:solidFill>
              </a:defRPr>
            </a:lvl3pPr>
            <a:lvl4pPr marL="917575" indent="0">
              <a:buNone/>
              <a:defRPr b="1">
                <a:solidFill>
                  <a:schemeClr val="accent2"/>
                </a:solidFill>
              </a:defRPr>
            </a:lvl4pPr>
            <a:lvl5pPr marL="1149350" indent="0">
              <a:buNone/>
              <a:defRPr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751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71F5E8-0DE3-93DB-C84A-515393877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21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2CD80E-4507-004A-C0C9-813D9E58D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873874"/>
            <a:ext cx="10820400" cy="455509"/>
          </a:xfrm>
        </p:spPr>
        <p:txBody>
          <a:bodyPr/>
          <a:lstStyle>
            <a:lvl1pPr>
              <a:defRPr b="1" i="0" spc="300">
                <a:solidFill>
                  <a:srgbClr val="503E5E"/>
                </a:solidFill>
                <a:latin typeface="Overpass Heav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33420-FB0D-D0B2-1B3E-B4EF4E39CF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5799" y="6125105"/>
            <a:ext cx="9207501" cy="12311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8E820-2C6D-C27C-43B0-B602970073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6A4249-9495-5D46-B9B6-D07F145FF7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CDF6AE-2BF6-B59C-8E82-322E33159C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2074257"/>
            <a:ext cx="10820400" cy="707886"/>
          </a:xfr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C5C61F-6DB6-E5E1-475C-CDB5170F2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799" y="1418665"/>
            <a:ext cx="10820399" cy="27699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 b="1">
                <a:solidFill>
                  <a:srgbClr val="28BAC6"/>
                </a:solidFill>
              </a:defRPr>
            </a:lvl1pPr>
            <a:lvl2pPr marL="457200" indent="0">
              <a:buNone/>
              <a:defRPr sz="1800" b="1">
                <a:solidFill>
                  <a:srgbClr val="28BAC6"/>
                </a:solidFill>
              </a:defRPr>
            </a:lvl2pPr>
            <a:lvl3pPr marL="685800" indent="0">
              <a:buNone/>
              <a:defRPr sz="1800" b="1">
                <a:solidFill>
                  <a:srgbClr val="28BAC6"/>
                </a:solidFill>
              </a:defRPr>
            </a:lvl3pPr>
            <a:lvl4pPr marL="917575" indent="0">
              <a:buNone/>
              <a:defRPr sz="1800" b="1">
                <a:solidFill>
                  <a:srgbClr val="28BAC6"/>
                </a:solidFill>
              </a:defRPr>
            </a:lvl4pPr>
            <a:lvl5pPr marL="1149350" indent="0">
              <a:buNone/>
              <a:defRPr sz="1800" b="1">
                <a:solidFill>
                  <a:srgbClr val="28BAC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42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A0CDC62-61B4-C516-C6C1-470A28FB56D0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A98D94-272F-5E4F-FE72-2F5D652528E6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E980B8-E877-47FF-E75B-A5124C0758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0F6BA6-9B41-7AE6-A004-23BE82E43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1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+ TWO LIN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5F334-945E-C5B2-E71D-B1A0604B4ED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8866" y="2439816"/>
            <a:ext cx="1143469" cy="62084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4D2377-BA8B-304F-352C-D696458559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813" y="1849241"/>
            <a:ext cx="1156316" cy="7472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264075-F07D-64AE-1F62-6AC17F3449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09966" y="2824131"/>
            <a:ext cx="8772067" cy="1468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DIVIDER SLIDE WITH TWO LINES OF TEXT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BBC6B3-749E-A94A-2E9C-7F42C774D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10737"/>
            <a:ext cx="12192000" cy="747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2A6D7C-58EB-A669-6AE2-A04B45105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5C407D-8AD9-7824-CC1C-8FEB31400A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FCFE2C-B320-4F86-218F-EE8B29542FE6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413924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+ THREE LIN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5F334-945E-C5B2-E71D-B1A0604B4ED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8866" y="2038034"/>
            <a:ext cx="1143469" cy="62084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4D2377-BA8B-304F-352C-D696458559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0813" y="1447459"/>
            <a:ext cx="1156316" cy="7472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264075-F07D-64AE-1F62-6AC17F3449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5225" y="2422349"/>
            <a:ext cx="10581550" cy="25929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 spc="300">
                <a:solidFill>
                  <a:schemeClr val="tx2"/>
                </a:solidFill>
                <a:latin typeface="Overpass Heavy" pitchFamily="2" charset="77"/>
              </a:defRPr>
            </a:lvl1pPr>
          </a:lstStyle>
          <a:p>
            <a:pPr lvl="0"/>
            <a:r>
              <a:rPr lang="en-US"/>
              <a:t>DIVIDER SLIDE</a:t>
            </a:r>
            <a:br>
              <a:rPr lang="en-US"/>
            </a:br>
            <a:r>
              <a:rPr lang="en-US"/>
              <a:t>WITH THREE LINES</a:t>
            </a:r>
            <a:br>
              <a:rPr lang="en-US"/>
            </a:br>
            <a:r>
              <a:rPr lang="en-US"/>
              <a:t>OF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5A4C-8D96-EFC7-8007-C3E9BA073B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10737"/>
            <a:ext cx="12192000" cy="747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3EAE4D-CD50-B26B-E658-23BFFBCC63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D932B-7438-96F4-3C3D-8164E99402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14F84C-9F54-A9AE-9234-6E3C36124E54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44328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RIGH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CAC8A-CA6C-5198-272E-FF6EA3832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AC868-0850-E51B-96CC-E2A5EEDCF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44" r="24384" b="9896"/>
          <a:stretch/>
        </p:blipFill>
        <p:spPr>
          <a:xfrm>
            <a:off x="6552627" y="0"/>
            <a:ext cx="5639373" cy="6119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D869A6-0FC9-703E-26EA-490D11110C23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F8980-E5A9-68B5-A41D-5DB81AE31D2C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5304A-01F0-6E95-DB2B-1960596FBF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B1F4D-F6C3-AFCE-A09C-68790B1E49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D RIGH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D869A6-0FC9-703E-26EA-490D11110C23}"/>
              </a:ext>
            </a:extLst>
          </p:cNvPr>
          <p:cNvSpPr/>
          <p:nvPr userDrawn="1"/>
        </p:nvSpPr>
        <p:spPr>
          <a:xfrm>
            <a:off x="0" y="6121011"/>
            <a:ext cx="12192000" cy="74726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F8980-E5A9-68B5-A41D-5DB81AE31D2C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tx2"/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5304A-01F0-6E95-DB2B-1960596FB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7815" y="6440865"/>
            <a:ext cx="1340756" cy="106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B1F4D-F6C3-AFCE-A09C-68790B1E49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865" y="6364136"/>
            <a:ext cx="1297102" cy="2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3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70FEB2-1623-3EC0-1330-D1F48966C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770"/>
            <a:ext cx="12192000" cy="1840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17175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OW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4EE6ED-3007-9DC5-EEBD-9105CA6C7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770"/>
            <a:ext cx="12192000" cy="1840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0C96E-0990-298A-1167-E6BEF1820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1C3E8-2DAB-6BD4-4E8E-B683B4D737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665774-6FE5-F048-490B-ABD5FBD38B73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7732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E6CA4-F173-242E-A482-95144EF54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9F3993-2F35-7662-4F4D-31DC3AC8F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10737"/>
            <a:ext cx="12192000" cy="74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60265-BF7D-5CDB-F961-AB5D06FF2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563510-371A-1A74-52FC-2B97AB106C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CC0910-CEE3-C10E-8D94-65983CD23FBF}"/>
              </a:ext>
            </a:extLst>
          </p:cNvPr>
          <p:cNvSpPr txBox="1"/>
          <p:nvPr userDrawn="1"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61469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24E681-02CF-7AC1-81F0-80AB5DB41A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2F2">
              <a:alpha val="698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8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79" r:id="rId3"/>
    <p:sldLayoutId id="2147483780" r:id="rId4"/>
    <p:sldLayoutId id="2147483661" r:id="rId5"/>
    <p:sldLayoutId id="2147483782" r:id="rId6"/>
    <p:sldLayoutId id="2147483773" r:id="rId7"/>
    <p:sldLayoutId id="2147483777" r:id="rId8"/>
    <p:sldLayoutId id="2147483660" r:id="rId9"/>
    <p:sldLayoutId id="2147483662" r:id="rId10"/>
    <p:sldLayoutId id="2147483772" r:id="rId11"/>
    <p:sldLayoutId id="2147483774" r:id="rId12"/>
    <p:sldLayoutId id="2147483778" r:id="rId13"/>
    <p:sldLayoutId id="2147483776" r:id="rId14"/>
    <p:sldLayoutId id="21474837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AC552C-1186-51F0-075E-3CCEEF3859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91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D0F6C-1D4E-BFE3-A23A-2383F8A3139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85800" y="873874"/>
            <a:ext cx="108204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1EF69-876F-316B-A500-26677947F0D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85800" y="1594131"/>
            <a:ext cx="7137400" cy="1518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C2970-0219-19F7-4E28-6FF54D7B4E51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85799" y="6125105"/>
            <a:ext cx="9207501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F11E5-DCBE-03EB-8825-A0F8F65F8FD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909138" y="6121935"/>
            <a:ext cx="597061" cy="123111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A4249-9495-5D46-B9B6-D07F145FF7B7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50B7AF-0529-4284-B8BF-35C5479EAD4C}"/>
              </a:ext>
            </a:extLst>
          </p:cNvPr>
          <p:cNvGrpSpPr/>
          <p:nvPr userDrawn="1"/>
        </p:nvGrpSpPr>
        <p:grpSpPr>
          <a:xfrm>
            <a:off x="0" y="6110737"/>
            <a:ext cx="12192000" cy="747263"/>
            <a:chOff x="0" y="2947407"/>
            <a:chExt cx="12192000" cy="7472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327007-70BD-283E-E0D9-0ADB62F6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947407"/>
              <a:ext cx="12192000" cy="7472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F8F0C5-FD85-C168-780A-064F6A10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0015" y="3271266"/>
              <a:ext cx="1678246" cy="1282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BBA7E6F-8EBB-1DF1-B430-346738AD13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739" y="6352567"/>
            <a:ext cx="1384300" cy="2911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05FF1B-862B-F0F3-4691-15D3E3C62806}"/>
              </a:ext>
            </a:extLst>
          </p:cNvPr>
          <p:cNvSpPr txBox="1"/>
          <p:nvPr userDrawn="1"/>
        </p:nvSpPr>
        <p:spPr>
          <a:xfrm>
            <a:off x="110966" y="6398046"/>
            <a:ext cx="1178006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18416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90513" indent="-290513" algn="l" defTabSz="914400" rtl="0" eaLnBrk="1" latinLnBrk="0" hangingPunct="1">
        <a:lnSpc>
          <a:spcPct val="100000"/>
        </a:lnSpc>
        <a:spcBef>
          <a:spcPts val="1000"/>
        </a:spcBef>
        <a:buClr>
          <a:schemeClr val="accent4"/>
        </a:buClr>
        <a:buSzPct val="90000"/>
        <a:buFont typeface=".PingFang SC Regular"/>
        <a:buChar char="◎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35000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System Font Regular"/>
        <a:buChar char="◦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3038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13" indent="-173038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51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System Font Regular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1448" userDrawn="1">
          <p15:clr>
            <a:srgbClr val="F26B43"/>
          </p15:clr>
        </p15:guide>
        <p15:guide id="5" pos="1592" userDrawn="1">
          <p15:clr>
            <a:srgbClr val="F26B43"/>
          </p15:clr>
        </p15:guide>
        <p15:guide id="6" pos="2608" userDrawn="1">
          <p15:clr>
            <a:srgbClr val="F26B43"/>
          </p15:clr>
        </p15:guide>
        <p15:guide id="7" pos="2752" userDrawn="1">
          <p15:clr>
            <a:srgbClr val="F26B43"/>
          </p15:clr>
        </p15:guide>
        <p15:guide id="8" pos="3768" userDrawn="1">
          <p15:clr>
            <a:srgbClr val="F26B43"/>
          </p15:clr>
        </p15:guide>
        <p15:guide id="9" pos="3912" userDrawn="1">
          <p15:clr>
            <a:srgbClr val="F26B43"/>
          </p15:clr>
        </p15:guide>
        <p15:guide id="10" pos="4928" userDrawn="1">
          <p15:clr>
            <a:srgbClr val="F26B43"/>
          </p15:clr>
        </p15:guide>
        <p15:guide id="11" pos="5072" userDrawn="1">
          <p15:clr>
            <a:srgbClr val="F26B43"/>
          </p15:clr>
        </p15:guide>
        <p15:guide id="12" pos="6088" userDrawn="1">
          <p15:clr>
            <a:srgbClr val="F26B43"/>
          </p15:clr>
        </p15:guide>
        <p15:guide id="13" pos="6232" userDrawn="1">
          <p15:clr>
            <a:srgbClr val="F26B43"/>
          </p15:clr>
        </p15:guide>
        <p15:guide id="14" pos="7248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360" userDrawn="1">
          <p15:clr>
            <a:srgbClr val="F26B43"/>
          </p15:clr>
        </p15:guide>
        <p15:guide id="18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emf"/><Relationship Id="rId5" Type="http://schemas.openxmlformats.org/officeDocument/2006/relationships/image" Target="../media/image17.emf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em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4E7B317-573F-5DFF-7E39-36DBDD514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5FA21-DBD9-90C9-7E1F-450B5AB6D6F2}"/>
              </a:ext>
            </a:extLst>
          </p:cNvPr>
          <p:cNvSpPr txBox="1"/>
          <p:nvPr/>
        </p:nvSpPr>
        <p:spPr>
          <a:xfrm>
            <a:off x="110966" y="6408940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rgbClr val="FD888F"/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74822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35B90-030D-18A7-1F2F-DD5DF8239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5AECCA-9688-F1D1-520B-B9EEC3CBF9FD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73023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95823-7F07-2066-2748-580CFD75F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34680-549E-2A56-5B8D-8C44F72BF65D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795905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85823F-03E1-BD0E-DC2A-D1AEB071C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CA9880-462D-AE9C-93FB-B56F1CC1AB7B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805746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79B2-C3C7-CE4F-8F58-B5BF8515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Parameters for a wide range of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445E5-1A72-E782-84BB-A4E40394E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88879-9282-D143-AC00-CAD3DCE4C668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191987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E0BF440-BCB0-B487-81A4-5CB00EACF628}"/>
              </a:ext>
            </a:extLst>
          </p:cNvPr>
          <p:cNvSpPr/>
          <p:nvPr/>
        </p:nvSpPr>
        <p:spPr>
          <a:xfrm>
            <a:off x="7765022" y="-778507"/>
            <a:ext cx="8415014" cy="8415014"/>
          </a:xfrm>
          <a:prstGeom prst="ellipse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D1640D-BA7B-65D9-2B52-80E7EA872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ECE039-AAD8-BC26-06BA-6B5C9922E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E12E86-6779-DCDF-972A-DFAB395D2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9391F0-1591-F90D-26A2-AD7F2EDBD1BC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3E9D38-8D30-89CB-77B7-D68AB3F56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500" y="1122974"/>
            <a:ext cx="889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4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B6A49B-4696-D1AD-ECBD-94642EA1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3AD15-3CF1-3809-E10A-267BB1716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13" y="1045028"/>
            <a:ext cx="4137892" cy="41378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E65B87-50ED-C196-6256-27458B83A933}"/>
              </a:ext>
            </a:extLst>
          </p:cNvPr>
          <p:cNvSpPr txBox="1">
            <a:spLocks/>
          </p:cNvSpPr>
          <p:nvPr/>
        </p:nvSpPr>
        <p:spPr>
          <a:xfrm>
            <a:off x="5524355" y="2314749"/>
            <a:ext cx="6846097" cy="1554984"/>
          </a:xfrm>
          <a:prstGeom prst="rect">
            <a:avLst/>
          </a:prstGeom>
        </p:spPr>
        <p:txBody>
          <a:bodyPr vert="horz" wrap="square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Uses CAD/CAM tools to precisely control </a:t>
            </a:r>
            <a:b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shape and position of the lens ballast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Allows for the lens to create the position you desire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Assists with lens orientation and stability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B1A4985-0A9A-3780-24AB-B7AD0F5DDB2E}"/>
              </a:ext>
            </a:extLst>
          </p:cNvPr>
          <p:cNvSpPr txBox="1">
            <a:spLocks/>
          </p:cNvSpPr>
          <p:nvPr/>
        </p:nvSpPr>
        <p:spPr>
          <a:xfrm>
            <a:off x="5118532" y="817860"/>
            <a:ext cx="6214485" cy="84923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ELLIPTICAL STABILIZATION™ (DES)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953" y="2378336"/>
            <a:ext cx="157477" cy="157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B6BA8-E084-D578-4444-1DBED2A0147D}"/>
              </a:ext>
            </a:extLst>
          </p:cNvPr>
          <p:cNvSpPr txBox="1"/>
          <p:nvPr/>
        </p:nvSpPr>
        <p:spPr>
          <a:xfrm>
            <a:off x="5148677" y="4547182"/>
            <a:ext cx="604518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Arial"/>
                <a:ea typeface="+mn-lt"/>
                <a:cs typeface="Arial"/>
              </a:rPr>
              <a:t>For your astigmats and astigmatic presbyopes,</a:t>
            </a:r>
            <a:b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 sz="2000">
                <a:solidFill>
                  <a:schemeClr val="accent2"/>
                </a:solidFill>
                <a:latin typeface="Arial"/>
                <a:ea typeface="+mn-lt"/>
                <a:cs typeface="Arial"/>
              </a:rPr>
              <a:t>this means</a:t>
            </a:r>
            <a:r>
              <a:rPr lang="en-US" sz="2000">
                <a:solidFill>
                  <a:srgbClr val="FF000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000">
                <a:solidFill>
                  <a:schemeClr val="accent2"/>
                </a:solidFill>
                <a:latin typeface="Arial"/>
                <a:ea typeface="+mn-lt"/>
                <a:cs typeface="Arial"/>
              </a:rPr>
              <a:t>an innovative lens designed to fit their unique parameters.</a:t>
            </a:r>
            <a:endParaRPr lang="en-US" sz="200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28BEC-E8A8-002B-35E9-B86D96DA8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656" y="1574350"/>
            <a:ext cx="3039103" cy="3039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A8119-49D4-44DF-DD52-AC07F0B42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953" y="3150660"/>
            <a:ext cx="157477" cy="15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4C8C76-B4E1-C6E9-F68F-552DA6C6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953" y="3616242"/>
            <a:ext cx="157477" cy="1574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1FF5E7-F24E-0C98-A531-E8AFBE3483E4}"/>
              </a:ext>
            </a:extLst>
          </p:cNvPr>
          <p:cNvSpPr txBox="1">
            <a:spLocks/>
          </p:cNvSpPr>
          <p:nvPr/>
        </p:nvSpPr>
        <p:spPr>
          <a:xfrm>
            <a:off x="870391" y="5443593"/>
            <a:ext cx="2279751" cy="238505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333"/>
              </a:lnSpc>
            </a:pPr>
            <a:r>
              <a:rPr lang="en-US" sz="12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Elliptical Stabilization</a:t>
            </a:r>
            <a:r>
              <a:rPr lang="en-US" sz="1200" i="1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en-US" sz="1200" i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020D19-AF28-24FB-597A-1F4B647C545B}"/>
              </a:ext>
            </a:extLst>
          </p:cNvPr>
          <p:cNvCxnSpPr>
            <a:cxnSpLocks/>
          </p:cNvCxnSpPr>
          <p:nvPr/>
        </p:nvCxnSpPr>
        <p:spPr>
          <a:xfrm>
            <a:off x="2010267" y="4314185"/>
            <a:ext cx="0" cy="106269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592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A75E1FE-EA02-AD32-30BB-E3D3EF32C2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121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B6EBB-CDAE-BBD2-2A8C-41DFC514D6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5873" y="2503488"/>
            <a:ext cx="4979909" cy="3309938"/>
          </a:xfrm>
        </p:spPr>
        <p:txBody>
          <a:bodyPr/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Features a customizable near ADD zone </a:t>
            </a:r>
          </a:p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Near-ADD-zone size can be reduced to fit patients’ pupil size and provide multifocal alignment</a:t>
            </a:r>
          </a:p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For your challenging presbyopes, this means an advanced lens option that accommodates their unique eye shape and size</a:t>
            </a:r>
            <a:endParaRPr lang="en-US" b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D14BA-F857-81CA-4F61-C58688BD4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2" y="2612538"/>
            <a:ext cx="157477" cy="157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3BAF2-4C17-6FB0-36BC-A15D58B6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2" y="3111302"/>
            <a:ext cx="157477" cy="15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3F0F8B-7A02-80D7-526C-E6AF0C47D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2" y="4233520"/>
            <a:ext cx="157477" cy="157477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212FAE-1D24-E936-13F4-DE9AC011A7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ADAPTIVE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TRI-ZONE TECHNOLOGY</a:t>
            </a:r>
          </a:p>
        </p:txBody>
      </p:sp>
    </p:spTree>
    <p:extLst>
      <p:ext uri="{BB962C8B-B14F-4D97-AF65-F5344CB8AC3E}">
        <p14:creationId xmlns:p14="http://schemas.microsoft.com/office/powerpoint/2010/main" val="2884021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04998E-A165-C66A-5103-B4D2DA73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696FC1F6-5067-8244-1EC1-44DB092EF131}"/>
              </a:ext>
            </a:extLst>
          </p:cNvPr>
          <p:cNvSpPr txBox="1">
            <a:spLocks/>
          </p:cNvSpPr>
          <p:nvPr/>
        </p:nvSpPr>
        <p:spPr>
          <a:xfrm>
            <a:off x="2075508" y="2557249"/>
            <a:ext cx="8028284" cy="17435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With Revive</a:t>
            </a:r>
            <a:r>
              <a:rPr lang="en-US" sz="5400" b="1" spc="300">
                <a:latin typeface="Arial" panose="020B0604020202020204" pitchFamily="34" charset="0"/>
                <a:cs typeface="Arial" panose="020B0604020202020204" pitchFamily="34" charset="0"/>
              </a:rPr>
              <a:t>™, </a:t>
            </a: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patient and practice benefits go hand in hand.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AAF089-89C1-4F7B-3EAB-CD28EB662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79CA3-1390-79D9-9F03-E8438F53D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9E061-8AEB-2758-A2ED-EBDAA651539A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036744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2D066-C636-F2CF-7F92-052AD08E6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D6E86B6-CFA8-39DE-3233-B5F17C17E2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9BB7BE-327B-A48C-9084-C20E63E5A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7244" y="826175"/>
            <a:ext cx="6985656" cy="1163638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SUITABLE FOR PRACTITIONERS OF ALL LEVELS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AF0241-241F-4EE9-FA5D-6F6490A497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7383" y="2609850"/>
            <a:ext cx="6691312" cy="3309938"/>
          </a:xfrm>
        </p:spPr>
        <p:txBody>
          <a:bodyPr lIns="91440" tIns="45720" rIns="91440" bIns="45720" anchor="t"/>
          <a:lstStyle/>
          <a:p>
            <a:pPr marL="290195" indent="-290195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	No matter where you’re at in your fitting journey, Revive™ can be integrated into your practice.</a:t>
            </a: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Consultant order support available as needed</a:t>
            </a: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No additional equipment or fitting set required</a:t>
            </a: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Straightforward empirical fitting process</a:t>
            </a:r>
          </a:p>
          <a:p>
            <a:pPr lvl="1"/>
            <a:r>
              <a:rPr lang="en-US" b="0">
                <a:solidFill>
                  <a:srgbClr val="44546A"/>
                </a:solidFill>
                <a:latin typeface="Arial"/>
                <a:cs typeface="Arial"/>
              </a:rPr>
              <a:t>Ability to fit</a:t>
            </a:r>
            <a:r>
              <a:rPr lang="en-US" b="0">
                <a:latin typeface="Arial"/>
                <a:cs typeface="Arial"/>
              </a:rPr>
              <a:t> to a population of beyond-standard or high-prescription patients </a:t>
            </a: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0195" indent="-290195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069F35AB-7005-9121-2B7C-D536C0541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20" y="-6628"/>
            <a:ext cx="4255142" cy="6121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17620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F9EC1-696E-3BD2-9F31-585E93100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pic>
        <p:nvPicPr>
          <p:cNvPr id="4" name="Picture Placeholder 3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7196EF93-DE63-75E5-7907-45CA379C0B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28"/>
            <a:ext cx="4133222" cy="6121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E68788-E78D-2056-E8D9-A84478DF69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70375" y="867740"/>
            <a:ext cx="6060868" cy="99719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SET YOUR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PRACTICE APART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C3D59-9333-1BF2-37E8-CB26AAC21C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90195" indent="-290195"/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Fitting Revive™ can allow you to distinguish your practice in custom lens care.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Create a name for yourself as a practitioner who is aware of the lens options best suited to your patients</a:t>
            </a:r>
          </a:p>
          <a:p>
            <a:pPr lvl="1"/>
            <a:r>
              <a:rPr lang="en-US" b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Become a practice of choice for patients who value a service that meets and understands their needs</a:t>
            </a:r>
            <a:endParaRPr lang="en-US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Bring attention to a differentiated service offering </a:t>
            </a:r>
          </a:p>
          <a:p>
            <a:pPr marL="290195" indent="-290195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9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0C23BD-732F-4766-ACE1-D1794AFBD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EFF36148-4DDF-8574-40CD-F64677143B1C}"/>
              </a:ext>
            </a:extLst>
          </p:cNvPr>
          <p:cNvSpPr txBox="1">
            <a:spLocks/>
          </p:cNvSpPr>
          <p:nvPr/>
        </p:nvSpPr>
        <p:spPr>
          <a:xfrm>
            <a:off x="877431" y="1591424"/>
            <a:ext cx="6245745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ONGOING COMMITMENT TO INNOVATION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72DB75C-0AF9-4562-892C-DC26D994005A}"/>
              </a:ext>
            </a:extLst>
          </p:cNvPr>
          <p:cNvSpPr txBox="1">
            <a:spLocks/>
          </p:cNvSpPr>
          <p:nvPr/>
        </p:nvSpPr>
        <p:spPr>
          <a:xfrm>
            <a:off x="877431" y="2671740"/>
            <a:ext cx="10158743" cy="1841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Bausch + Lomb </a:t>
            </a:r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continues to go above and beyond to offer innovative eye care, first by</a:t>
            </a:r>
            <a:r>
              <a:rPr lang="en-US" sz="3200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identifying a need </a:t>
            </a:r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among the patient population and</a:t>
            </a:r>
            <a:r>
              <a:rPr lang="en-US" sz="3200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DB696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developing a forward-thinking solution </a:t>
            </a:r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to address that need.</a:t>
            </a:r>
            <a:endParaRPr lang="en-US" sz="3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064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750D-082C-FDFB-5538-69676E7EA3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0414" y="1077890"/>
            <a:ext cx="10090165" cy="1163638"/>
          </a:xfrm>
        </p:spPr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ENCOURAGE PATIENT AND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PRACTICE LOYALTY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C09E9-79C3-8694-F347-E3827087FC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0500" y="2297575"/>
            <a:ext cx="7329995" cy="707736"/>
          </a:xfrm>
        </p:spPr>
        <p:txBody>
          <a:bodyPr/>
          <a:lstStyle/>
          <a:p>
            <a:pPr marL="290195" indent="-290195"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Patients who wear custom soft contact lenses can become some of your most loyal patients.</a:t>
            </a:r>
          </a:p>
          <a:p>
            <a:pPr marL="290195" indent="-290195"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97673-E7BE-0574-C6A4-AAD2812CBE8E}"/>
              </a:ext>
            </a:extLst>
          </p:cNvPr>
          <p:cNvSpPr txBox="1"/>
          <p:nvPr/>
        </p:nvSpPr>
        <p:spPr>
          <a:xfrm>
            <a:off x="0" y="3852689"/>
            <a:ext cx="254015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ctr"/>
            <a:endParaRPr lang="en-US" strike="sngStrike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3F38F2-4657-0BE2-FFA2-57F0433E4A87}"/>
              </a:ext>
            </a:extLst>
          </p:cNvPr>
          <p:cNvGrpSpPr/>
          <p:nvPr/>
        </p:nvGrpSpPr>
        <p:grpSpPr>
          <a:xfrm>
            <a:off x="964152" y="3419965"/>
            <a:ext cx="10263696" cy="1808102"/>
            <a:chOff x="994146" y="3419965"/>
            <a:chExt cx="10263696" cy="180810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AF0E06-9785-FA2E-1242-9CA550DAE626}"/>
                </a:ext>
              </a:extLst>
            </p:cNvPr>
            <p:cNvSpPr txBox="1"/>
            <p:nvPr/>
          </p:nvSpPr>
          <p:spPr>
            <a:xfrm>
              <a:off x="994146" y="3852689"/>
              <a:ext cx="2966697" cy="9233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lvl="1" algn="ctr"/>
              <a:r>
                <a:rPr lang="en-US">
                  <a:solidFill>
                    <a:schemeClr val="tx2"/>
                  </a:solidFill>
                  <a:latin typeface="Arial"/>
                  <a:cs typeface="Arial"/>
                </a:rPr>
                <a:t>Offer patients a lens modality they may not have previously considered</a:t>
              </a:r>
              <a:endParaRPr lang="en-US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53E9A5-97C3-EB0A-9734-1BCFBE3A80F2}"/>
                </a:ext>
              </a:extLst>
            </p:cNvPr>
            <p:cNvSpPr txBox="1"/>
            <p:nvPr/>
          </p:nvSpPr>
          <p:spPr>
            <a:xfrm>
              <a:off x="4540364" y="3852689"/>
              <a:ext cx="2966709" cy="9233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lvl="1" algn="ctr"/>
              <a:r>
                <a:rPr lang="en-US">
                  <a:solidFill>
                    <a:schemeClr val="tx2"/>
                  </a:solidFill>
                  <a:latin typeface="Arial"/>
                  <a:cs typeface="Arial"/>
                </a:rPr>
                <a:t>Patient satisfaction encourages them to come back for more</a:t>
              </a:r>
              <a:endParaRPr lang="en-US">
                <a:solidFill>
                  <a:schemeClr val="tx2"/>
                </a:solidFill>
                <a:latin typeface="Arial"/>
                <a:ea typeface="+mn-lt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72E1B5-8609-6673-C435-17FFA8CEBEB0}"/>
                </a:ext>
              </a:extLst>
            </p:cNvPr>
            <p:cNvSpPr txBox="1"/>
            <p:nvPr/>
          </p:nvSpPr>
          <p:spPr>
            <a:xfrm>
              <a:off x="7952128" y="3852689"/>
              <a:ext cx="330571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Display a willingness to go</a:t>
              </a:r>
              <a:br>
                <a:rPr lang="en-US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extra mile to address their unique situation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AB4D95-AE44-30F1-36C3-671BC8D5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6718" y="3490055"/>
              <a:ext cx="2540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8E8383-20AC-D603-D0FB-1FA74C55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7985" y="3490055"/>
              <a:ext cx="254000" cy="254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6F8CD30-ED83-5133-D7D8-9153AF77C669}"/>
                </a:ext>
              </a:extLst>
            </p:cNvPr>
            <p:cNvCxnSpPr/>
            <p:nvPr/>
          </p:nvCxnSpPr>
          <p:spPr>
            <a:xfrm>
              <a:off x="4359049" y="3419965"/>
              <a:ext cx="0" cy="1808102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749E6F9-3D1E-3244-1049-EB95877DA325}"/>
                </a:ext>
              </a:extLst>
            </p:cNvPr>
            <p:cNvCxnSpPr/>
            <p:nvPr/>
          </p:nvCxnSpPr>
          <p:spPr>
            <a:xfrm>
              <a:off x="7750141" y="3419965"/>
              <a:ext cx="0" cy="1808102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FD72B6-AB34-8963-145B-D70CC32AA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0494" y="3490055"/>
              <a:ext cx="254001" cy="254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33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43F5B39-A53E-0E13-C169-1CDB8FD4D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"/>
          <a:stretch/>
        </p:blipFill>
        <p:spPr>
          <a:xfrm rot="10800000">
            <a:off x="0" y="11198"/>
            <a:ext cx="12192000" cy="68468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39D121-9FE4-7BAD-3E24-CD929903A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5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04998E-A165-C66A-5103-B4D2DA73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696FC1F6-5067-8244-1EC1-44DB092EF131}"/>
              </a:ext>
            </a:extLst>
          </p:cNvPr>
          <p:cNvSpPr txBox="1">
            <a:spLocks/>
          </p:cNvSpPr>
          <p:nvPr/>
        </p:nvSpPr>
        <p:spPr>
          <a:xfrm>
            <a:off x="1233233" y="2557249"/>
            <a:ext cx="9725533" cy="17435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Take a straightforward</a:t>
            </a:r>
          </a:p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approach to custom</a:t>
            </a:r>
            <a:b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lens fitting.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AAF089-89C1-4F7B-3EAB-CD28EB662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79CA3-1390-79D9-9F03-E8438F53D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9E061-8AEB-2758-A2ED-EBDAA651539A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4231335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56ADF-8F8A-A3B0-1A27-DCE26C6B0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646" y="-121919"/>
            <a:ext cx="12391292" cy="6278880"/>
          </a:xfrm>
          <a:prstGeom prst="rect">
            <a:avLst/>
          </a:prstGeom>
        </p:spPr>
      </p:pic>
      <p:pic>
        <p:nvPicPr>
          <p:cNvPr id="3" name="Picture 3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DEAEF4A-C8F8-0101-BD95-98FF4EA84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352" y="4708812"/>
            <a:ext cx="654629" cy="2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97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E505F-DF75-011A-901F-F3DB74600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646" y="-121919"/>
            <a:ext cx="12391292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97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FEE81-40D5-BC4B-E074-E14577F3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914" y="-129739"/>
            <a:ext cx="12391292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1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10181F-3C0D-7F7D-2055-FEA19D6DE6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06440"/>
            <a:ext cx="10820400" cy="443198"/>
          </a:xfrm>
          <a:prstGeom prst="rect">
            <a:avLst/>
          </a:prstGeom>
        </p:spPr>
        <p:txBody>
          <a:bodyPr/>
          <a:lstStyle/>
          <a:p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2FBE6-FB26-5856-9E09-2CF275377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062888-BE2E-53F7-E973-E1D9FED378F7}"/>
              </a:ext>
            </a:extLst>
          </p:cNvPr>
          <p:cNvSpPr txBox="1"/>
          <p:nvPr/>
        </p:nvSpPr>
        <p:spPr>
          <a:xfrm>
            <a:off x="536448" y="5803392"/>
            <a:ext cx="8839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®/™ are trademarks of Bausch &amp; Lomb Incorporated or its affiliates.</a:t>
            </a:r>
          </a:p>
          <a:p>
            <a:r>
              <a:rPr lang="en-US" sz="1000" dirty="0">
                <a:solidFill>
                  <a:schemeClr val="bg1"/>
                </a:solidFill>
              </a:rPr>
              <a:t>©2022 Bausch &amp; Lomb Incorporated or its affiliates. MTB.0189.USA.22</a:t>
            </a:r>
          </a:p>
          <a:p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D2EF4-0CF5-1963-BFCC-AB7D7024E1C1}"/>
              </a:ext>
            </a:extLst>
          </p:cNvPr>
          <p:cNvSpPr txBox="1"/>
          <p:nvPr/>
        </p:nvSpPr>
        <p:spPr>
          <a:xfrm>
            <a:off x="7469124" y="4149638"/>
            <a:ext cx="3377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411DB-11E6-A3C0-7135-B64328BF72A1}"/>
              </a:ext>
            </a:extLst>
          </p:cNvPr>
          <p:cNvSpPr txBox="1"/>
          <p:nvPr/>
        </p:nvSpPr>
        <p:spPr>
          <a:xfrm>
            <a:off x="110966" y="6408940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rgbClr val="FD888F"/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3605537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C8A769-8402-075D-2BA1-1360F6DA24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54321" y="2992489"/>
            <a:ext cx="4896421" cy="2484147"/>
          </a:xfrm>
          <a:prstGeom prst="rect">
            <a:avLst/>
          </a:prstGeom>
        </p:spPr>
        <p:txBody>
          <a:bodyPr vert="horz" wrap="square" lIns="0" tIns="0" rIns="0" bIns="0" numCol="1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Patients in your practice may have been told that they can’t wear contact lenses or that there are no contact lenses available to fit their vision needs.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ECP, you may have been told by consultants that there is nothing else you can do to fit your high-prescription patients.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B1A4985-0A9A-3780-24AB-B7AD0F5DDB2E}"/>
              </a:ext>
            </a:extLst>
          </p:cNvPr>
          <p:cNvSpPr txBox="1">
            <a:spLocks/>
          </p:cNvSpPr>
          <p:nvPr/>
        </p:nvSpPr>
        <p:spPr>
          <a:xfrm>
            <a:off x="761956" y="1196950"/>
            <a:ext cx="5662092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WONDER WHERE THEY CAN GO NEXT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39718-D355-02B2-D5CF-6ED615133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82" y="3051529"/>
            <a:ext cx="157477" cy="157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82" y="4370463"/>
            <a:ext cx="157477" cy="15747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F77E7F8-97D8-C6B9-AB5B-BD9740DCC6A8}"/>
              </a:ext>
            </a:extLst>
          </p:cNvPr>
          <p:cNvSpPr txBox="1">
            <a:spLocks/>
          </p:cNvSpPr>
          <p:nvPr/>
        </p:nvSpPr>
        <p:spPr>
          <a:xfrm>
            <a:off x="7823200" y="2166668"/>
            <a:ext cx="3731321" cy="17697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1"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A custom soft lens could be that missing puzzle piece you are looking for.</a:t>
            </a:r>
          </a:p>
        </p:txBody>
      </p:sp>
    </p:spTree>
    <p:extLst>
      <p:ext uri="{BB962C8B-B14F-4D97-AF65-F5344CB8AC3E}">
        <p14:creationId xmlns:p14="http://schemas.microsoft.com/office/powerpoint/2010/main" val="586169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3D4CDCA5-465E-B183-BE29-749F36BFB583}"/>
              </a:ext>
            </a:extLst>
          </p:cNvPr>
          <p:cNvSpPr txBox="1">
            <a:spLocks/>
          </p:cNvSpPr>
          <p:nvPr/>
        </p:nvSpPr>
        <p:spPr>
          <a:xfrm>
            <a:off x="1018959" y="1068714"/>
            <a:ext cx="5811049" cy="8492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OF CONTACT LENS DROPOUT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963D-1B8E-ED5E-8F2B-A9F97377F52D}"/>
              </a:ext>
            </a:extLst>
          </p:cNvPr>
          <p:cNvSpPr txBox="1">
            <a:spLocks/>
          </p:cNvSpPr>
          <p:nvPr/>
        </p:nvSpPr>
        <p:spPr>
          <a:xfrm>
            <a:off x="1476272" y="3459781"/>
            <a:ext cx="4896421" cy="1683471"/>
          </a:xfrm>
          <a:prstGeom prst="rect">
            <a:avLst/>
          </a:prstGeom>
        </p:spPr>
        <p:txBody>
          <a:bodyPr vert="horz" wrap="square" lIns="0" tIns="0" rIns="0" bIns="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26% of new contact lens wearers dropped out of wear within the first year</a:t>
            </a:r>
            <a:r>
              <a:rPr lang="en-US" sz="1600" baseline="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marL="0" indent="0">
              <a:buNone/>
            </a:pPr>
            <a:r>
              <a:rPr lang="en-US" sz="1600">
                <a:solidFill>
                  <a:schemeClr val="tx2"/>
                </a:solidFill>
                <a:latin typeface="Arial"/>
                <a:cs typeface="Arial"/>
              </a:rPr>
              <a:t>For 71% of dropouts, no alternative lens or management strategy had been tried</a:t>
            </a:r>
            <a:r>
              <a:rPr lang="en-US" sz="1600" baseline="30000">
                <a:solidFill>
                  <a:schemeClr val="tx2"/>
                </a:solidFill>
                <a:latin typeface="Arial"/>
                <a:cs typeface="Arial"/>
              </a:rPr>
              <a:t>1</a:t>
            </a:r>
            <a:endParaRPr lang="en-US" sz="1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A6B83-AA25-16FF-6D8B-47A8D000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63" y="4067093"/>
            <a:ext cx="157477" cy="157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877D3-5458-1DC9-3F83-398F69DFABDE}"/>
              </a:ext>
            </a:extLst>
          </p:cNvPr>
          <p:cNvSpPr txBox="1"/>
          <p:nvPr/>
        </p:nvSpPr>
        <p:spPr>
          <a:xfrm>
            <a:off x="7214716" y="2184719"/>
            <a:ext cx="4896421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2800" b="1" err="1">
                <a:solidFill>
                  <a:schemeClr val="bg1"/>
                </a:solidFill>
                <a:latin typeface="Arial"/>
                <a:cs typeface="Arial"/>
              </a:rPr>
              <a:t>Rumpakis</a:t>
            </a:r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 estimates that each contact lens dropout represents approximately $24,000 a year in lost revenue</a:t>
            </a:r>
            <a:r>
              <a:rPr lang="en-US" sz="2800" b="1" baseline="3000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US" sz="2800" b="1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B1CE37-7020-4578-9BEF-0822D705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63" y="3459781"/>
            <a:ext cx="157790" cy="157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BF96FF-547E-34C0-80D0-A50BE9AC09E5}"/>
              </a:ext>
            </a:extLst>
          </p:cNvPr>
          <p:cNvSpPr txBox="1"/>
          <p:nvPr/>
        </p:nvSpPr>
        <p:spPr>
          <a:xfrm>
            <a:off x="736232" y="5434024"/>
            <a:ext cx="6478484" cy="3539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" b="1">
                <a:solidFill>
                  <a:schemeClr val="tx2">
                    <a:lumMod val="75000"/>
                  </a:schemeClr>
                </a:solidFill>
              </a:rPr>
              <a:t>REFERENCES: 1.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US" sz="600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Sulley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A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,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Young G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,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Hunt C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.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Factors in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the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success of new contact lens wearers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.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600" i="1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Cont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Lens 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Anterior Eye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. 2017;40(1):15-24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ffectLst/>
                <a:ea typeface="+mn-lt"/>
                <a:cs typeface="+mn-lt"/>
              </a:rPr>
              <a:t>. 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doi:10.1016/j.clae.2016.10.002</a:t>
            </a:r>
          </a:p>
          <a:p>
            <a:r>
              <a:rPr lang="en-US" sz="600" b="1">
                <a:solidFill>
                  <a:schemeClr val="tx2">
                    <a:lumMod val="75000"/>
                  </a:schemeClr>
                </a:solidFill>
              </a:rPr>
              <a:t>2.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00" b="1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Pucker AD, Tichenor AA. A Review of Contact Lens Dropout. 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</a:rPr>
              <a:t>Clin </a:t>
            </a:r>
            <a:r>
              <a:rPr lang="en-US" sz="600" i="1" err="1">
                <a:solidFill>
                  <a:schemeClr val="tx2">
                    <a:lumMod val="75000"/>
                  </a:schemeClr>
                </a:solidFill>
              </a:rPr>
              <a:t>Optom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sz="600" i="1" err="1">
                <a:solidFill>
                  <a:schemeClr val="tx2">
                    <a:lumMod val="75000"/>
                  </a:schemeClr>
                </a:solidFill>
              </a:rPr>
              <a:t>Auckl</a:t>
            </a:r>
            <a:r>
              <a:rPr lang="en-US" sz="600" i="1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. 2020;12:85-94. https://</a:t>
            </a:r>
            <a:r>
              <a:rPr lang="en-US" sz="600" err="1">
                <a:solidFill>
                  <a:schemeClr val="tx2">
                    <a:lumMod val="75000"/>
                  </a:schemeClr>
                </a:solidFill>
              </a:rPr>
              <a:t>doi.org</a:t>
            </a:r>
            <a:r>
              <a:rPr lang="en-US" sz="600">
                <a:solidFill>
                  <a:schemeClr val="tx2">
                    <a:lumMod val="75000"/>
                  </a:schemeClr>
                </a:solidFill>
              </a:rPr>
              <a:t>/10.2147/OPTO.S198637</a:t>
            </a:r>
            <a:endParaRPr lang="en-US" sz="600">
              <a:solidFill>
                <a:schemeClr val="tx2">
                  <a:lumMod val="75000"/>
                </a:schemeClr>
              </a:solidFill>
              <a:cs typeface="Calibri"/>
            </a:endParaRPr>
          </a:p>
          <a:p>
            <a:endParaRPr lang="en-US" sz="5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D248B5-F223-DD2B-496C-9AF4AC380CF8}"/>
              </a:ext>
            </a:extLst>
          </p:cNvPr>
          <p:cNvSpPr txBox="1"/>
          <p:nvPr/>
        </p:nvSpPr>
        <p:spPr>
          <a:xfrm>
            <a:off x="1018959" y="2661773"/>
            <a:ext cx="5353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2015 first-year retention study conducted in the UK with 524 contact lens patients: </a:t>
            </a:r>
          </a:p>
        </p:txBody>
      </p:sp>
    </p:spTree>
    <p:extLst>
      <p:ext uri="{BB962C8B-B14F-4D97-AF65-F5344CB8AC3E}">
        <p14:creationId xmlns:p14="http://schemas.microsoft.com/office/powerpoint/2010/main" val="22089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0CF66-5992-0996-1BCD-CC9FE495FCF8}"/>
              </a:ext>
            </a:extLst>
          </p:cNvPr>
          <p:cNvSpPr txBox="1"/>
          <p:nvPr/>
        </p:nvSpPr>
        <p:spPr>
          <a:xfrm>
            <a:off x="1920240" y="1582638"/>
            <a:ext cx="83515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could reduce the dropout rate by as little as 3.5% yearly between 2020 and 2040, we could double the number of contact lens wearers in our practices</a:t>
            </a:r>
            <a:r>
              <a:rPr lang="en-US" sz="3200" b="1" baseline="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4C25D-C508-AF3D-E5C7-EED59E17926F}"/>
              </a:ext>
            </a:extLst>
          </p:cNvPr>
          <p:cNvSpPr txBox="1"/>
          <p:nvPr/>
        </p:nvSpPr>
        <p:spPr>
          <a:xfrm>
            <a:off x="182880" y="462953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>
                <a:solidFill>
                  <a:schemeClr val="tx2">
                    <a:lumMod val="75000"/>
                  </a:schemeClr>
                </a:solidFill>
              </a:rPr>
              <a:t>REFERENCE: 1.</a:t>
            </a:r>
            <a:r>
              <a:rPr lang="en-US" sz="600">
                <a:solidFill>
                  <a:schemeClr val="tx2"/>
                </a:solidFill>
              </a:rPr>
              <a:t> </a:t>
            </a:r>
            <a:r>
              <a:rPr lang="en-US" sz="600">
                <a:solidFill>
                  <a:schemeClr val="tx2"/>
                </a:solidFill>
                <a:effectLst/>
              </a:rPr>
              <a:t>Van der </a:t>
            </a:r>
            <a:r>
              <a:rPr lang="en-US" sz="600" err="1">
                <a:solidFill>
                  <a:schemeClr val="tx2"/>
                </a:solidFill>
                <a:effectLst/>
              </a:rPr>
              <a:t>Worp</a:t>
            </a:r>
            <a:r>
              <a:rPr lang="en-US" sz="600">
                <a:solidFill>
                  <a:schemeClr val="tx2"/>
                </a:solidFill>
                <a:effectLst/>
              </a:rPr>
              <a:t> E, </a:t>
            </a:r>
            <a:r>
              <a:rPr lang="en-US" sz="600" err="1">
                <a:solidFill>
                  <a:schemeClr val="tx2"/>
                </a:solidFill>
                <a:effectLst/>
              </a:rPr>
              <a:t>Wolffsohn</a:t>
            </a:r>
            <a:r>
              <a:rPr lang="en-US" sz="600">
                <a:solidFill>
                  <a:schemeClr val="tx2"/>
                </a:solidFill>
                <a:effectLst/>
              </a:rPr>
              <a:t> JS, Jones L. Dropping the dropout rate. </a:t>
            </a:r>
            <a:r>
              <a:rPr lang="en-US" sz="600" i="1">
                <a:solidFill>
                  <a:schemeClr val="tx2"/>
                </a:solidFill>
                <a:effectLst/>
              </a:rPr>
              <a:t>Contact Lens Spectrum</a:t>
            </a:r>
            <a:r>
              <a:rPr lang="en-US" sz="600">
                <a:solidFill>
                  <a:schemeClr val="tx2"/>
                </a:solidFill>
                <a:effectLst/>
              </a:rPr>
              <a:t>. 2020 May;35:36-40, 42, 43. </a:t>
            </a:r>
          </a:p>
          <a:p>
            <a:r>
              <a:rPr lang="en-US" sz="600">
                <a:solidFill>
                  <a:schemeClr val="tx2"/>
                </a:solidFill>
              </a:rPr>
              <a:t> https://</a:t>
            </a:r>
            <a:r>
              <a:rPr lang="en-US" sz="600" err="1">
                <a:solidFill>
                  <a:schemeClr val="tx2"/>
                </a:solidFill>
              </a:rPr>
              <a:t>www.clspectrum.com</a:t>
            </a:r>
            <a:r>
              <a:rPr lang="en-US" sz="600">
                <a:solidFill>
                  <a:schemeClr val="tx2"/>
                </a:solidFill>
              </a:rPr>
              <a:t>/issues/2020/may-2020/dropping-the-dropout-rate</a:t>
            </a:r>
          </a:p>
        </p:txBody>
      </p:sp>
    </p:spTree>
    <p:extLst>
      <p:ext uri="{BB962C8B-B14F-4D97-AF65-F5344CB8AC3E}">
        <p14:creationId xmlns:p14="http://schemas.microsoft.com/office/powerpoint/2010/main" val="33696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03B7D5-A5FA-5864-5310-F9B49C202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38"/>
          <a:stretch/>
        </p:blipFill>
        <p:spPr>
          <a:xfrm rot="10800000">
            <a:off x="0" y="11198"/>
            <a:ext cx="12192000" cy="6121556"/>
          </a:xfrm>
          <a:prstGeom prst="rect">
            <a:avLst/>
          </a:prstGeom>
        </p:spPr>
      </p:pic>
      <p:pic>
        <p:nvPicPr>
          <p:cNvPr id="3" name="Picture Placeholder 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00806DFE-EA0F-4E10-7006-91C54B36D7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20" y="-6628"/>
            <a:ext cx="4255142" cy="6121400"/>
          </a:xfr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BDF10CB-1C4D-B41A-DA82-CA4707BFA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501" y="532624"/>
            <a:ext cx="6439555" cy="1163638"/>
          </a:xfrm>
        </p:spPr>
        <p:txBody>
          <a:bodyPr/>
          <a:lstStyle/>
          <a:p>
            <a:r>
              <a:rPr lang="en-US" sz="36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 CASE FOR CUSTOM SOFT LENSES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9456176-CB64-4CB7-F7ED-7A7A58A760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5659" y="1705174"/>
            <a:ext cx="6851833" cy="4259506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ea typeface="Calibri"/>
                <a:cs typeface="Arial"/>
              </a:rPr>
              <a:t>When standard lens parameters or alternative lens modalities fall short, custom soft lenses may be able to fill in the gaps. </a:t>
            </a:r>
            <a:endParaRPr lang="en-US">
              <a:latin typeface="Arial"/>
              <a:ea typeface="+mn-lt"/>
              <a:cs typeface="Arial"/>
            </a:endParaRPr>
          </a:p>
          <a:p>
            <a:pPr lvl="1"/>
            <a:r>
              <a:rPr lang="en-US" sz="2000" b="0">
                <a:latin typeface="Arial"/>
                <a:ea typeface="+mn-lt"/>
                <a:cs typeface="Arial"/>
              </a:rPr>
              <a:t>Manufactured in a wide range of adjustable base curves and parameters </a:t>
            </a:r>
          </a:p>
          <a:p>
            <a:pPr lvl="1"/>
            <a:r>
              <a:rPr lang="en-US" sz="2000" b="0">
                <a:latin typeface="Arial"/>
                <a:ea typeface="+mn-lt"/>
                <a:cs typeface="Arial"/>
              </a:rPr>
              <a:t>Suitable for practitioners of all fitting levels</a:t>
            </a:r>
          </a:p>
          <a:p>
            <a:pPr lvl="1"/>
            <a:r>
              <a:rPr lang="en-US" sz="2000" b="0">
                <a:latin typeface="Arial"/>
                <a:cs typeface="Arial"/>
              </a:rPr>
              <a:t>Delivers vision outcomes driven by precise, tailored treatment</a:t>
            </a:r>
          </a:p>
          <a:p>
            <a:pPr lvl="1"/>
            <a:r>
              <a:rPr lang="en-US" sz="2000" b="0">
                <a:latin typeface="Arial"/>
                <a:cs typeface="Arial"/>
              </a:rPr>
              <a:t>Opens door for beyond standard or high-prescription patient</a:t>
            </a:r>
            <a:br>
              <a:rPr lang="en-US" sz="1200" b="0">
                <a:latin typeface="Arial"/>
                <a:cs typeface="Arial"/>
              </a:rPr>
            </a:br>
            <a:endParaRPr lang="en-US" sz="1200" b="0">
              <a:latin typeface="Overpass Light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0660" y="3271523"/>
            <a:ext cx="157477" cy="1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5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71623B-4EE5-4680-F056-717A21354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165"/>
          <a:stretch/>
        </p:blipFill>
        <p:spPr>
          <a:xfrm rot="10800000" flipH="1">
            <a:off x="0" y="-6784"/>
            <a:ext cx="12192000" cy="612155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FC02B-DB7A-4AB1-218A-BCC6D7A82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8660" y="1935840"/>
            <a:ext cx="5298917" cy="3309938"/>
          </a:xfrm>
        </p:spPr>
        <p:txBody>
          <a:bodyPr/>
          <a:lstStyle/>
          <a:p>
            <a:pPr marL="290195" indent="-290195"/>
            <a:r>
              <a:rPr lang="en-US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	Patients' eyes differ in shape and size. Custom soft lenses can remove guesswork in lens fitting as they: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Offer an expanded range of base curve and parameter availability</a:t>
            </a: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1"/>
            <a:r>
              <a:rPr lang="en-US" b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Eliminate the “one-size-fits-all” philosophy</a:t>
            </a:r>
          </a:p>
          <a:p>
            <a:pPr lvl="1"/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Are readily accessible to practitioners and</a:t>
            </a:r>
            <a:b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their patients</a:t>
            </a:r>
            <a:endParaRPr lang="en-US" b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FB5F5-D297-573F-C2A1-3B1ADA67F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0660" y="3271523"/>
            <a:ext cx="157477" cy="157477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E2E18BE-AE0E-397D-B491-85D95B77F1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6628"/>
            <a:ext cx="6096000" cy="61214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5F6B6-6B70-1918-401D-5280A823D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865" y="968415"/>
            <a:ext cx="5298917" cy="1163638"/>
          </a:xfrm>
        </p:spPr>
        <p:txBody>
          <a:bodyPr/>
          <a:lstStyle/>
          <a:p>
            <a:r>
              <a:rPr lang="en-US" sz="2800" b="1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 CASE FOR CUSTOM SOFT LENSES</a:t>
            </a:r>
          </a:p>
        </p:txBody>
      </p:sp>
    </p:spTree>
    <p:extLst>
      <p:ext uri="{BB962C8B-B14F-4D97-AF65-F5344CB8AC3E}">
        <p14:creationId xmlns:p14="http://schemas.microsoft.com/office/powerpoint/2010/main" val="135910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E0BF440-BCB0-B487-81A4-5CB00EACF628}"/>
              </a:ext>
            </a:extLst>
          </p:cNvPr>
          <p:cNvSpPr/>
          <p:nvPr/>
        </p:nvSpPr>
        <p:spPr>
          <a:xfrm>
            <a:off x="7765022" y="-778507"/>
            <a:ext cx="8415014" cy="8415014"/>
          </a:xfrm>
          <a:prstGeom prst="ellipse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B30DB5CF-2733-4AB3-A076-1F455A946766}"/>
              </a:ext>
            </a:extLst>
          </p:cNvPr>
          <p:cNvSpPr txBox="1">
            <a:spLocks/>
          </p:cNvSpPr>
          <p:nvPr/>
        </p:nvSpPr>
        <p:spPr>
          <a:xfrm>
            <a:off x="1054320" y="2123576"/>
            <a:ext cx="8772067" cy="80180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>
                <a:latin typeface="Overpass Light" pitchFamily="2" charset="77"/>
                <a:cs typeface="Arial" panose="020B0604020202020204" pitchFamily="34" charset="0"/>
              </a:rPr>
              <a:t>MEET</a:t>
            </a:r>
            <a:endParaRPr lang="en-US" sz="2800" spc="300">
              <a:latin typeface="Overpass Light" pitchFamily="2" charset="77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256CF-928F-D5CC-1181-FE2AB955D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00C0B3-493B-6451-716C-9FF79DE9EB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4640" y="6440298"/>
            <a:ext cx="1359811" cy="103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F5F2B0-AD92-878B-697E-0B150417C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9" y="6356213"/>
            <a:ext cx="1293621" cy="2720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05F49A-D549-6293-6265-E7CCDD681BFC}"/>
              </a:ext>
            </a:extLst>
          </p:cNvPr>
          <p:cNvSpPr txBox="1"/>
          <p:nvPr/>
        </p:nvSpPr>
        <p:spPr>
          <a:xfrm>
            <a:off x="2043729" y="6426402"/>
            <a:ext cx="8104542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" b="1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Overpass" pitchFamily="2" charset="77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5F1F33-2FF0-7B22-332B-79293E418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500" y="1008519"/>
            <a:ext cx="889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74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EE879-D32B-B200-D4B9-BEAEDADB6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10125B-F0A3-2C46-4188-59B85D69A3CF}"/>
              </a:ext>
            </a:extLst>
          </p:cNvPr>
          <p:cNvSpPr txBox="1"/>
          <p:nvPr/>
        </p:nvSpPr>
        <p:spPr>
          <a:xfrm>
            <a:off x="110966" y="6385494"/>
            <a:ext cx="11780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 b="0" i="0" u="none" strike="noStrike" cap="none" spc="100" baseline="0">
                <a:solidFill>
                  <a:schemeClr val="bg1">
                    <a:lumMod val="85000"/>
                  </a:schemeClr>
                </a:solidFill>
                <a:effectLst/>
                <a:latin typeface="+mn-lt"/>
                <a:ea typeface="Arial"/>
                <a:cs typeface="Arial"/>
                <a:sym typeface="Arial"/>
              </a:rPr>
              <a:t>CONFIDENTIAL — DO NOT PRINT OR COPY — THESE MATERIALS ARE FOR YOUR VIEWING ONLY AND ARE NOT INTENDED FOR DISTRIBUTION; FOR PRESENTATION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24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2F2F0"/>
      </a:dk1>
      <a:lt1>
        <a:srgbClr val="FFFFFF"/>
      </a:lt1>
      <a:dk2>
        <a:srgbClr val="44546A"/>
      </a:dk2>
      <a:lt2>
        <a:srgbClr val="E7E6E6"/>
      </a:lt2>
      <a:accent1>
        <a:srgbClr val="503E5E"/>
      </a:accent1>
      <a:accent2>
        <a:srgbClr val="F2726E"/>
      </a:accent2>
      <a:accent3>
        <a:srgbClr val="13252D"/>
      </a:accent3>
      <a:accent4>
        <a:srgbClr val="2C98A9"/>
      </a:accent4>
      <a:accent5>
        <a:srgbClr val="BA4875"/>
      </a:accent5>
      <a:accent6>
        <a:srgbClr val="60D836"/>
      </a:accent6>
      <a:hlink>
        <a:srgbClr val="F0F0FF"/>
      </a:hlink>
      <a:folHlink>
        <a:srgbClr val="60D83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rgbClr val="222A31"/>
      </a:dk1>
      <a:lt1>
        <a:sysClr val="window" lastClr="FFFFFF"/>
      </a:lt1>
      <a:dk2>
        <a:srgbClr val="34404A"/>
      </a:dk2>
      <a:lt2>
        <a:srgbClr val="E7E6E6"/>
      </a:lt2>
      <a:accent1>
        <a:srgbClr val="FA9BBD"/>
      </a:accent1>
      <a:accent2>
        <a:srgbClr val="009AA6"/>
      </a:accent2>
      <a:accent3>
        <a:srgbClr val="2C2E59"/>
      </a:accent3>
      <a:accent4>
        <a:srgbClr val="E7665F"/>
      </a:accent4>
      <a:accent5>
        <a:srgbClr val="F7BC5F"/>
      </a:accent5>
      <a:accent6>
        <a:srgbClr val="004C6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c02271-1f81-43e5-b692-96aae81da8fc" xsi:nil="true"/>
    <lcf76f155ced4ddcb4097134ff3c332f xmlns="4bf305ea-376f-4e62-b7ab-c220f49f5353">
      <Terms xmlns="http://schemas.microsoft.com/office/infopath/2007/PartnerControls"/>
    </lcf76f155ced4ddcb4097134ff3c332f>
    <USE xmlns="4bf305ea-376f-4e62-b7ab-c220f49f5353">true</US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14C461C05BE408E12DF3398470789" ma:contentTypeVersion="16" ma:contentTypeDescription="Create a new document." ma:contentTypeScope="" ma:versionID="3db3dcb2b2df9331da7fe2e02396bf0c">
  <xsd:schema xmlns:xsd="http://www.w3.org/2001/XMLSchema" xmlns:xs="http://www.w3.org/2001/XMLSchema" xmlns:p="http://schemas.microsoft.com/office/2006/metadata/properties" xmlns:ns2="4bf305ea-376f-4e62-b7ab-c220f49f5353" xmlns:ns3="99c02271-1f81-43e5-b692-96aae81da8fc" targetNamespace="http://schemas.microsoft.com/office/2006/metadata/properties" ma:root="true" ma:fieldsID="1d22a6533c91346a59ed383c9a025b60" ns2:_="" ns3:_="">
    <xsd:import namespace="4bf305ea-376f-4e62-b7ab-c220f49f5353"/>
    <xsd:import namespace="99c02271-1f81-43e5-b692-96aae81da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U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f305ea-376f-4e62-b7ab-c220f49f53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b30fe8e-fdf3-4e6d-ac15-22a0b67e7b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USE" ma:index="23" nillable="true" ma:displayName="Comments" ma:default="1" ma:format="Dropdown" ma:internalName="U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02271-1f81-43e5-b692-96aae81da8f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32d29d4-cdd0-455c-96da-4f323d446e83}" ma:internalName="TaxCatchAll" ma:showField="CatchAllData" ma:web="99c02271-1f81-43e5-b692-96aae81da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1E9C26-158B-4D49-9058-D44A51B46FA7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99c02271-1f81-43e5-b692-96aae81da8fc"/>
    <ds:schemaRef ds:uri="4bf305ea-376f-4e62-b7ab-c220f49f5353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DEA124-88EA-41DA-9611-6A2756AE7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f305ea-376f-4e62-b7ab-c220f49f5353"/>
    <ds:schemaRef ds:uri="99c02271-1f81-43e5-b692-96aae81da8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A38918-69C2-448F-8F9A-48A6897A1F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2400</Words>
  <Application>Microsoft Macintosh PowerPoint</Application>
  <PresentationFormat>Widescreen</PresentationFormat>
  <Paragraphs>235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-apple-system</vt:lpstr>
      <vt:lpstr>.PingFang SC Regular</vt:lpstr>
      <vt:lpstr>Arial</vt:lpstr>
      <vt:lpstr>Arial,Sans-Serif</vt:lpstr>
      <vt:lpstr>Calibri</vt:lpstr>
      <vt:lpstr>Calibri Light</vt:lpstr>
      <vt:lpstr>Century Gothic</vt:lpstr>
      <vt:lpstr>Helvetica</vt:lpstr>
      <vt:lpstr>Overpass</vt:lpstr>
      <vt:lpstr>Overpass Heavy</vt:lpstr>
      <vt:lpstr>Overpass Light</vt:lpstr>
      <vt:lpstr>System Font Regular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Parameters for a wide range of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Camille Johnson</dc:creator>
  <cp:lastModifiedBy>Navneet Verma</cp:lastModifiedBy>
  <cp:revision>12</cp:revision>
  <cp:lastPrinted>2022-09-20T14:04:12Z</cp:lastPrinted>
  <dcterms:created xsi:type="dcterms:W3CDTF">2022-03-24T13:20:45Z</dcterms:created>
  <dcterms:modified xsi:type="dcterms:W3CDTF">2022-11-21T18:58:17Z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0x01010032314C461C05BE408E12DF3398470789</vt:lpwstr>
  </property>
  <property fmtid="{D5CDD505-2E9C-101B-9397-08002B2CF9AE}" pid="3" name="MediaServiceImageTags">
    <vt:lpwstr/>
  </property>
</Properties>
</file>